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9" r:id="rId13"/>
    <p:sldId id="270" r:id="rId14"/>
    <p:sldId id="271" r:id="rId15"/>
  </p:sldIdLst>
  <p:sldSz cx="9144000" cy="6858000" type="screen4x3"/>
  <p:notesSz cx="20929600" cy="298196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142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9069493" cy="1490980"/>
          </a:xfrm>
          <a:prstGeom prst="rect">
            <a:avLst/>
          </a:prstGeom>
        </p:spPr>
        <p:txBody>
          <a:bodyPr vert="horz" lIns="289993" tIns="144996" rIns="289993" bIns="144996" rtlCol="0"/>
          <a:lstStyle>
            <a:lvl1pPr algn="l">
              <a:defRPr sz="38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1855264" y="0"/>
            <a:ext cx="9069493" cy="1490980"/>
          </a:xfrm>
          <a:prstGeom prst="rect">
            <a:avLst/>
          </a:prstGeom>
        </p:spPr>
        <p:txBody>
          <a:bodyPr vert="horz" lIns="289993" tIns="144996" rIns="289993" bIns="144996" rtlCol="0"/>
          <a:lstStyle>
            <a:lvl1pPr algn="r">
              <a:defRPr sz="3800"/>
            </a:lvl1pPr>
          </a:lstStyle>
          <a:p>
            <a:fld id="{F1FA0C81-33A2-4EC5-BA3A-6ED36882F3EE}" type="datetimeFigureOut">
              <a:rPr lang="id-ID" smtClean="0"/>
              <a:pPr/>
              <a:t>02/04/2017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28323445"/>
            <a:ext cx="9069493" cy="1490980"/>
          </a:xfrm>
          <a:prstGeom prst="rect">
            <a:avLst/>
          </a:prstGeom>
        </p:spPr>
        <p:txBody>
          <a:bodyPr vert="horz" lIns="289993" tIns="144996" rIns="289993" bIns="144996" rtlCol="0" anchor="b"/>
          <a:lstStyle>
            <a:lvl1pPr algn="l">
              <a:defRPr sz="38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1855264" y="28323445"/>
            <a:ext cx="9069493" cy="1490980"/>
          </a:xfrm>
          <a:prstGeom prst="rect">
            <a:avLst/>
          </a:prstGeom>
        </p:spPr>
        <p:txBody>
          <a:bodyPr vert="horz" lIns="289993" tIns="144996" rIns="289993" bIns="144996" rtlCol="0" anchor="b"/>
          <a:lstStyle>
            <a:lvl1pPr algn="r">
              <a:defRPr sz="3800"/>
            </a:lvl1pPr>
          </a:lstStyle>
          <a:p>
            <a:fld id="{9F6C2448-3C69-402A-988D-36E2C74E4201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9069493" cy="1490980"/>
          </a:xfrm>
          <a:prstGeom prst="rect">
            <a:avLst/>
          </a:prstGeom>
        </p:spPr>
        <p:txBody>
          <a:bodyPr vert="horz" lIns="289993" tIns="144996" rIns="289993" bIns="144996" rtlCol="0"/>
          <a:lstStyle>
            <a:lvl1pPr algn="l">
              <a:defRPr sz="38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855264" y="0"/>
            <a:ext cx="9069493" cy="1490980"/>
          </a:xfrm>
          <a:prstGeom prst="rect">
            <a:avLst/>
          </a:prstGeom>
        </p:spPr>
        <p:txBody>
          <a:bodyPr vert="horz" lIns="289993" tIns="144996" rIns="289993" bIns="144996" rtlCol="0"/>
          <a:lstStyle>
            <a:lvl1pPr algn="r">
              <a:defRPr sz="3800"/>
            </a:lvl1pPr>
          </a:lstStyle>
          <a:p>
            <a:fld id="{B144D6A1-401D-43D0-902C-DE1EF63E1CA0}" type="datetimeFigureOut">
              <a:rPr lang="id-ID" smtClean="0"/>
              <a:pPr/>
              <a:t>02/04/2017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09900" y="2236788"/>
            <a:ext cx="14909800" cy="1118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289993" tIns="144996" rIns="289993" bIns="144996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92960" y="14164310"/>
            <a:ext cx="16743680" cy="13418820"/>
          </a:xfrm>
          <a:prstGeom prst="rect">
            <a:avLst/>
          </a:prstGeom>
        </p:spPr>
        <p:txBody>
          <a:bodyPr vert="horz" lIns="289993" tIns="144996" rIns="289993" bIns="14499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28323445"/>
            <a:ext cx="9069493" cy="1490980"/>
          </a:xfrm>
          <a:prstGeom prst="rect">
            <a:avLst/>
          </a:prstGeom>
        </p:spPr>
        <p:txBody>
          <a:bodyPr vert="horz" lIns="289993" tIns="144996" rIns="289993" bIns="144996" rtlCol="0" anchor="b"/>
          <a:lstStyle>
            <a:lvl1pPr algn="l">
              <a:defRPr sz="38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855264" y="28323445"/>
            <a:ext cx="9069493" cy="1490980"/>
          </a:xfrm>
          <a:prstGeom prst="rect">
            <a:avLst/>
          </a:prstGeom>
        </p:spPr>
        <p:txBody>
          <a:bodyPr vert="horz" lIns="289993" tIns="144996" rIns="289993" bIns="144996" rtlCol="0" anchor="b"/>
          <a:lstStyle>
            <a:lvl1pPr algn="r">
              <a:defRPr sz="3800"/>
            </a:lvl1pPr>
          </a:lstStyle>
          <a:p>
            <a:fld id="{99C4BB6F-D9B2-4D02-A5E4-10CECB714114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53FB2C-29B8-4C72-BBAE-1E013AC4984B}" type="slidenum">
              <a:rPr lang="en-US"/>
              <a:pPr/>
              <a:t>11</a:t>
            </a:fld>
            <a:endParaRPr lang="en-US"/>
          </a:p>
        </p:txBody>
      </p:sp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73E0C2-B66B-4211-AB23-586D803B282E}" type="slidenum">
              <a:rPr lang="en-US"/>
              <a:pPr/>
              <a:t>12</a:t>
            </a:fld>
            <a:endParaRPr lang="en-US"/>
          </a:p>
        </p:txBody>
      </p:sp>
      <p:sp>
        <p:nvSpPr>
          <p:cNvPr id="154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B4A489-4BAB-40CF-91A9-98289C582EDA}" type="slidenum">
              <a:rPr lang="en-US"/>
              <a:pPr/>
              <a:t>13</a:t>
            </a:fld>
            <a:endParaRPr lang="en-US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94013" y="2205038"/>
            <a:ext cx="15005050" cy="11255375"/>
          </a:xfrm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39875" y="14201027"/>
            <a:ext cx="15297636" cy="13461651"/>
          </a:xfrm>
        </p:spPr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BBD7-8185-4659-89BC-AB94245449A2}" type="datetimeFigureOut">
              <a:rPr lang="id-ID" smtClean="0"/>
              <a:pPr/>
              <a:t>02/04/2017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F089-B3B0-4CA3-8BD8-7775A46DB9F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BBD7-8185-4659-89BC-AB94245449A2}" type="datetimeFigureOut">
              <a:rPr lang="id-ID" smtClean="0"/>
              <a:pPr/>
              <a:t>02/04/2017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F089-B3B0-4CA3-8BD8-7775A46DB9F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BBD7-8185-4659-89BC-AB94245449A2}" type="datetimeFigureOut">
              <a:rPr lang="id-ID" smtClean="0"/>
              <a:pPr/>
              <a:t>02/04/2017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F089-B3B0-4CA3-8BD8-7775A46DB9F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TW"/>
              <a:t>Regular Expressions and Automata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8A2B567-488B-4EAB-AA59-ADD3404324F1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BBD7-8185-4659-89BC-AB94245449A2}" type="datetimeFigureOut">
              <a:rPr lang="id-ID" smtClean="0"/>
              <a:pPr/>
              <a:t>02/04/2017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F089-B3B0-4CA3-8BD8-7775A46DB9F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BBD7-8185-4659-89BC-AB94245449A2}" type="datetimeFigureOut">
              <a:rPr lang="id-ID" smtClean="0"/>
              <a:pPr/>
              <a:t>02/04/2017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F089-B3B0-4CA3-8BD8-7775A46DB9F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BBD7-8185-4659-89BC-AB94245449A2}" type="datetimeFigureOut">
              <a:rPr lang="id-ID" smtClean="0"/>
              <a:pPr/>
              <a:t>02/04/2017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F089-B3B0-4CA3-8BD8-7775A46DB9F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BBD7-8185-4659-89BC-AB94245449A2}" type="datetimeFigureOut">
              <a:rPr lang="id-ID" smtClean="0"/>
              <a:pPr/>
              <a:t>02/04/2017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F089-B3B0-4CA3-8BD8-7775A46DB9F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BBD7-8185-4659-89BC-AB94245449A2}" type="datetimeFigureOut">
              <a:rPr lang="id-ID" smtClean="0"/>
              <a:pPr/>
              <a:t>02/04/2017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F089-B3B0-4CA3-8BD8-7775A46DB9F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BBD7-8185-4659-89BC-AB94245449A2}" type="datetimeFigureOut">
              <a:rPr lang="id-ID" smtClean="0"/>
              <a:pPr/>
              <a:t>02/04/2017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F089-B3B0-4CA3-8BD8-7775A46DB9F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BBD7-8185-4659-89BC-AB94245449A2}" type="datetimeFigureOut">
              <a:rPr lang="id-ID" smtClean="0"/>
              <a:pPr/>
              <a:t>02/04/2017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F089-B3B0-4CA3-8BD8-7775A46DB9F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5BBD7-8185-4659-89BC-AB94245449A2}" type="datetimeFigureOut">
              <a:rPr lang="id-ID" smtClean="0"/>
              <a:pPr/>
              <a:t>02/04/2017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8F089-B3B0-4CA3-8BD8-7775A46DB9F5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A5BBD7-8185-4659-89BC-AB94245449A2}" type="datetimeFigureOut">
              <a:rPr lang="id-ID" smtClean="0"/>
              <a:pPr/>
              <a:t>02/04/2017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38F089-B3B0-4CA3-8BD8-7775A46DB9F5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/>
              <a:t>String Matching dengan </a:t>
            </a:r>
            <a:br>
              <a:rPr lang="id-ID" dirty="0"/>
            </a:br>
            <a:r>
              <a:rPr lang="id-ID" dirty="0"/>
              <a:t>Regular Expression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id-ID" dirty="0"/>
              <a:t>Masayu Leylia Khodra</a:t>
            </a:r>
          </a:p>
          <a:p>
            <a:endParaRPr lang="id-ID" dirty="0"/>
          </a:p>
          <a:p>
            <a:r>
              <a:rPr lang="id-ID" altLang="zh-TW" dirty="0"/>
              <a:t>Referensi:</a:t>
            </a:r>
            <a:r>
              <a:rPr lang="en-US" altLang="zh-TW" dirty="0"/>
              <a:t> </a:t>
            </a:r>
            <a:endParaRPr lang="id-ID" altLang="zh-TW" dirty="0"/>
          </a:p>
          <a:p>
            <a:r>
              <a:rPr lang="en-US" altLang="zh-TW" dirty="0"/>
              <a:t>Chapter 2</a:t>
            </a:r>
            <a:r>
              <a:rPr lang="zh-TW" altLang="en-US" dirty="0"/>
              <a:t> </a:t>
            </a:r>
            <a:r>
              <a:rPr lang="en-US" altLang="zh-TW" dirty="0"/>
              <a:t>of </a:t>
            </a:r>
            <a:r>
              <a:rPr lang="en-US" altLang="zh-TW" i="1" dirty="0"/>
              <a:t>An Introduction to Natural Language Processing, Computational Linguistics, and Speech Recognition, </a:t>
            </a:r>
            <a:r>
              <a:rPr lang="en-US" altLang="zh-TW" dirty="0"/>
              <a:t>by</a:t>
            </a:r>
            <a:r>
              <a:rPr lang="en-US" altLang="zh-TW" b="1" dirty="0">
                <a:latin typeface="Arial"/>
              </a:rPr>
              <a:t> </a:t>
            </a:r>
            <a:r>
              <a:rPr lang="en-US" altLang="zh-TW" b="1" dirty="0"/>
              <a:t> </a:t>
            </a:r>
            <a:r>
              <a:rPr lang="en-US" altLang="zh-TW" dirty="0"/>
              <a:t>Daniel </a:t>
            </a:r>
            <a:r>
              <a:rPr lang="en-US" altLang="zh-TW" dirty="0" err="1"/>
              <a:t>Jurafsky</a:t>
            </a:r>
            <a:r>
              <a:rPr lang="en-US" altLang="zh-TW" dirty="0"/>
              <a:t> and</a:t>
            </a:r>
            <a:r>
              <a:rPr lang="en-US" altLang="zh-TW" dirty="0">
                <a:latin typeface="Arial"/>
              </a:rPr>
              <a:t> </a:t>
            </a:r>
            <a:r>
              <a:rPr lang="en-US" altLang="zh-TW" dirty="0"/>
              <a:t>James H. Martin</a:t>
            </a:r>
            <a:endParaRPr lang="id-ID" altLang="zh-TW" dirty="0"/>
          </a:p>
          <a:p>
            <a:r>
              <a:rPr lang="en-US" altLang="zh-TW" dirty="0"/>
              <a:t>15-211 Fundamental Data Structures and Algorithms</a:t>
            </a:r>
            <a:r>
              <a:rPr lang="id-ID" altLang="zh-TW" dirty="0"/>
              <a:t>, by </a:t>
            </a:r>
            <a:r>
              <a:rPr lang="en-US" altLang="zh-TW" dirty="0" err="1"/>
              <a:t>Ananda</a:t>
            </a:r>
            <a:r>
              <a:rPr lang="en-US" altLang="zh-TW" dirty="0"/>
              <a:t> </a:t>
            </a:r>
            <a:r>
              <a:rPr lang="en-US" altLang="zh-TW" dirty="0" err="1"/>
              <a:t>Gunawardena</a:t>
            </a:r>
            <a:endParaRPr lang="en-US" altLang="zh-TW" dirty="0"/>
          </a:p>
          <a:p>
            <a:endParaRPr lang="en-US" altLang="zh-TW" dirty="0"/>
          </a:p>
          <a:p>
            <a:endParaRPr lang="en-US" altLang="zh-TW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Regular Expressions and Automata </a:t>
            </a:r>
          </a:p>
        </p:txBody>
      </p:sp>
      <p:sp>
        <p:nvSpPr>
          <p:cNvPr id="10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DD491-5FC5-4D2F-B325-6AE297ED70EA}" type="slidenum">
              <a:rPr lang="zh-TW" altLang="en-US"/>
              <a:pPr/>
              <a:t>10</a:t>
            </a:fld>
            <a:endParaRPr lang="en-US" altLang="zh-TW"/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400" dirty="0"/>
              <a:t>Basic Regular Expression Patterns</a:t>
            </a:r>
            <a:endParaRPr lang="zh-TW" altLang="en-US" sz="3200" dirty="0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8062913" cy="368300"/>
          </a:xfrm>
        </p:spPr>
        <p:txBody>
          <a:bodyPr/>
          <a:lstStyle/>
          <a:p>
            <a:r>
              <a:rPr lang="en-US" altLang="zh-TW" sz="1800"/>
              <a:t>Uses of the caret </a:t>
            </a:r>
            <a:r>
              <a:rPr lang="en-US" altLang="zh-TW" sz="1800">
                <a:latin typeface="Courier New" pitchFamily="49" charset="0"/>
              </a:rPr>
              <a:t>^</a:t>
            </a:r>
            <a:r>
              <a:rPr lang="en-US" altLang="zh-TW" sz="1800"/>
              <a:t>  for negation or just to mean </a:t>
            </a:r>
            <a:r>
              <a:rPr lang="en-US" altLang="zh-TW" sz="1800">
                <a:latin typeface="Courier New" pitchFamily="49" charset="0"/>
              </a:rPr>
              <a:t>^</a:t>
            </a:r>
          </a:p>
        </p:txBody>
      </p:sp>
      <p:pic>
        <p:nvPicPr>
          <p:cNvPr id="150536" name="Picture 8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547813" y="2459038"/>
            <a:ext cx="5472112" cy="1401762"/>
          </a:xfrm>
          <a:noFill/>
          <a:ln/>
        </p:spPr>
      </p:pic>
      <p:sp>
        <p:nvSpPr>
          <p:cNvPr id="150533" name="Rectangle 5"/>
          <p:cNvSpPr>
            <a:spLocks noChangeArrowheads="1"/>
          </p:cNvSpPr>
          <p:nvPr/>
        </p:nvSpPr>
        <p:spPr bwMode="auto">
          <a:xfrm>
            <a:off x="684213" y="3997325"/>
            <a:ext cx="7486650" cy="43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1800" b="0"/>
              <a:t>The question-mark </a:t>
            </a:r>
            <a:r>
              <a:rPr lang="en-US" altLang="zh-TW" sz="1800" b="0">
                <a:latin typeface="Courier New" pitchFamily="49" charset="0"/>
              </a:rPr>
              <a:t>?</a:t>
            </a:r>
            <a:r>
              <a:rPr lang="en-US" altLang="zh-TW" sz="1800" b="0"/>
              <a:t> marks optionality of the previous expression.</a:t>
            </a:r>
          </a:p>
        </p:txBody>
      </p:sp>
      <p:pic>
        <p:nvPicPr>
          <p:cNvPr id="150539" name="Picture 11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1547813" y="4451350"/>
            <a:ext cx="5472112" cy="706438"/>
          </a:xfrm>
          <a:noFill/>
          <a:ln/>
        </p:spPr>
      </p:pic>
      <p:pic>
        <p:nvPicPr>
          <p:cNvPr id="150541" name="Picture 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47813" y="5697538"/>
            <a:ext cx="5472112" cy="53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0542" name="Rectangle 14"/>
          <p:cNvSpPr>
            <a:spLocks noChangeArrowheads="1"/>
          </p:cNvSpPr>
          <p:nvPr/>
        </p:nvSpPr>
        <p:spPr bwMode="auto">
          <a:xfrm>
            <a:off x="684213" y="5221288"/>
            <a:ext cx="8062912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1800" b="0"/>
              <a:t>The use of period </a:t>
            </a:r>
            <a:r>
              <a:rPr lang="en-US" altLang="zh-TW" sz="1800" b="0">
                <a:latin typeface="Courier New" pitchFamily="49" charset="0"/>
              </a:rPr>
              <a:t>.</a:t>
            </a:r>
            <a:r>
              <a:rPr lang="en-US" altLang="zh-TW" sz="1800" b="0"/>
              <a:t> to specify any character</a:t>
            </a:r>
            <a:endParaRPr lang="en-US" altLang="zh-TW" sz="1800" b="0">
              <a:latin typeface="Courier New" pitchFamily="49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Finite State Machines (FSM)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FSM is a computing machine that takes</a:t>
            </a:r>
          </a:p>
          <a:p>
            <a:pPr lvl="1"/>
            <a:r>
              <a:rPr lang="en-US"/>
              <a:t>A string as an input</a:t>
            </a:r>
          </a:p>
          <a:p>
            <a:pPr lvl="1"/>
            <a:r>
              <a:rPr lang="en-US"/>
              <a:t>Outputs YES/NO answer</a:t>
            </a:r>
          </a:p>
          <a:p>
            <a:pPr lvl="2"/>
            <a:r>
              <a:rPr lang="en-US"/>
              <a:t>That is, the machine “accepts” or “rejects” the string </a:t>
            </a:r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3124200" y="4724400"/>
            <a:ext cx="1981200" cy="914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FSM</a:t>
            </a:r>
          </a:p>
        </p:txBody>
      </p:sp>
      <p:sp>
        <p:nvSpPr>
          <p:cNvPr id="149509" name="Line 5"/>
          <p:cNvSpPr>
            <a:spLocks noChangeShapeType="1"/>
          </p:cNvSpPr>
          <p:nvPr/>
        </p:nvSpPr>
        <p:spPr bwMode="auto">
          <a:xfrm>
            <a:off x="1676400" y="5257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49510" name="Line 6"/>
          <p:cNvSpPr>
            <a:spLocks noChangeShapeType="1"/>
          </p:cNvSpPr>
          <p:nvPr/>
        </p:nvSpPr>
        <p:spPr bwMode="auto">
          <a:xfrm>
            <a:off x="5181600" y="51816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149511" name="Text Box 7"/>
          <p:cNvSpPr txBox="1">
            <a:spLocks noChangeArrowheads="1"/>
          </p:cNvSpPr>
          <p:nvPr/>
        </p:nvSpPr>
        <p:spPr bwMode="auto">
          <a:xfrm>
            <a:off x="1295400" y="4724400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Input String</a:t>
            </a:r>
          </a:p>
        </p:txBody>
      </p:sp>
      <p:sp>
        <p:nvSpPr>
          <p:cNvPr id="149512" name="Text Box 8"/>
          <p:cNvSpPr txBox="1">
            <a:spLocks noChangeArrowheads="1"/>
          </p:cNvSpPr>
          <p:nvPr/>
        </p:nvSpPr>
        <p:spPr bwMode="auto">
          <a:xfrm>
            <a:off x="5486400" y="4648200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Yes / No</a:t>
            </a:r>
          </a:p>
        </p:txBody>
      </p:sp>
      <p:sp>
        <p:nvSpPr>
          <p:cNvPr id="9" name="Rectangle 8"/>
          <p:cNvSpPr/>
          <p:nvPr/>
        </p:nvSpPr>
        <p:spPr>
          <a:xfrm>
            <a:off x="928662" y="6000768"/>
            <a:ext cx="3068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altLang="zh-TW" dirty="0"/>
              <a:t>Referensi: </a:t>
            </a:r>
            <a:r>
              <a:rPr lang="en-US" altLang="zh-TW" dirty="0" err="1"/>
              <a:t>Gunawardena</a:t>
            </a:r>
            <a:r>
              <a:rPr lang="id-ID" altLang="zh-TW" dirty="0"/>
              <a:t>, 2006</a:t>
            </a:r>
            <a:endParaRPr lang="id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00FF"/>
                </a:solidFill>
              </a:rPr>
              <a:t>FSM Model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686700" cy="4614881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FF0066"/>
                </a:solidFill>
              </a:rPr>
              <a:t>Input to a FSM</a:t>
            </a:r>
          </a:p>
          <a:p>
            <a:pPr lvl="1"/>
            <a:r>
              <a:rPr lang="en-US" dirty="0"/>
              <a:t>Strings built from a fixed alphabet {</a:t>
            </a:r>
            <a:r>
              <a:rPr lang="en-US" dirty="0" err="1"/>
              <a:t>a,b,c</a:t>
            </a:r>
            <a:r>
              <a:rPr lang="en-US" dirty="0"/>
              <a:t>}</a:t>
            </a:r>
          </a:p>
          <a:p>
            <a:pPr lvl="1"/>
            <a:r>
              <a:rPr lang="en-US" dirty="0"/>
              <a:t>Possible inputs: </a:t>
            </a:r>
            <a:r>
              <a:rPr lang="en-US" dirty="0" err="1"/>
              <a:t>aa</a:t>
            </a:r>
            <a:r>
              <a:rPr lang="en-US" dirty="0"/>
              <a:t>, </a:t>
            </a:r>
            <a:r>
              <a:rPr lang="en-US" dirty="0" err="1"/>
              <a:t>aabbcc</a:t>
            </a:r>
            <a:r>
              <a:rPr lang="en-US" dirty="0"/>
              <a:t>, a  etc..</a:t>
            </a:r>
          </a:p>
          <a:p>
            <a:r>
              <a:rPr lang="en-US" dirty="0">
                <a:solidFill>
                  <a:srgbClr val="FF0066"/>
                </a:solidFill>
              </a:rPr>
              <a:t>The Machine</a:t>
            </a:r>
          </a:p>
          <a:p>
            <a:pPr lvl="1"/>
            <a:r>
              <a:rPr lang="en-US" dirty="0"/>
              <a:t>A directed graph</a:t>
            </a:r>
          </a:p>
          <a:p>
            <a:pPr lvl="2"/>
            <a:r>
              <a:rPr lang="en-US" dirty="0"/>
              <a:t>Nodes = States of the machine</a:t>
            </a:r>
          </a:p>
          <a:p>
            <a:pPr lvl="2"/>
            <a:r>
              <a:rPr lang="en-US" dirty="0"/>
              <a:t>Edges = Transition from one state to another</a:t>
            </a:r>
          </a:p>
          <a:p>
            <a:r>
              <a:rPr lang="en-US" dirty="0"/>
              <a:t>Special States</a:t>
            </a:r>
          </a:p>
          <a:p>
            <a:pPr lvl="1"/>
            <a:r>
              <a:rPr lang="en-US" dirty="0"/>
              <a:t>Start (q0)  and Final (or Accepting) (q2)</a:t>
            </a:r>
          </a:p>
          <a:p>
            <a:r>
              <a:rPr lang="en-US" dirty="0"/>
              <a:t>Assume the alphabet is {</a:t>
            </a:r>
            <a:r>
              <a:rPr lang="en-US" dirty="0" err="1"/>
              <a:t>a,b</a:t>
            </a:r>
            <a:r>
              <a:rPr lang="en-US" dirty="0"/>
              <a:t>}</a:t>
            </a:r>
          </a:p>
          <a:p>
            <a:pPr lvl="1"/>
            <a:r>
              <a:rPr lang="en-US" dirty="0"/>
              <a:t>Which strings are accepted by this FSM?</a:t>
            </a:r>
          </a:p>
        </p:txBody>
      </p:sp>
      <p:pic>
        <p:nvPicPr>
          <p:cNvPr id="153604" name="Picture 4"/>
          <p:cNvPicPr>
            <a:picLocks noChangeAspect="1" noChangeArrowheads="1"/>
          </p:cNvPicPr>
          <p:nvPr/>
        </p:nvPicPr>
        <p:blipFill>
          <a:blip r:embed="rId3"/>
          <a:srcRect l="17479" r="17372"/>
          <a:stretch>
            <a:fillRect/>
          </a:stretch>
        </p:blipFill>
        <p:spPr bwMode="auto">
          <a:xfrm>
            <a:off x="6000760" y="2500306"/>
            <a:ext cx="2928958" cy="1425575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00034" y="6286520"/>
            <a:ext cx="3068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altLang="zh-TW" dirty="0"/>
              <a:t>Referensi: </a:t>
            </a:r>
            <a:r>
              <a:rPr lang="en-US" altLang="zh-TW" dirty="0" err="1"/>
              <a:t>Gunawardena</a:t>
            </a:r>
            <a:r>
              <a:rPr lang="id-ID" altLang="zh-TW" dirty="0"/>
              <a:t>, 2006</a:t>
            </a:r>
            <a:endParaRPr lang="id-ID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solidFill>
                  <a:srgbClr val="0000FF"/>
                </a:solidFill>
              </a:rPr>
              <a:t>FSM </a:t>
            </a:r>
            <a:r>
              <a:rPr lang="id-ID" sz="4000" b="1" dirty="0">
                <a:solidFill>
                  <a:srgbClr val="0000FF"/>
                </a:solidFill>
              </a:rPr>
              <a:t>untuk String</a:t>
            </a:r>
            <a:r>
              <a:rPr lang="en-US" sz="4000" b="1" dirty="0">
                <a:solidFill>
                  <a:srgbClr val="0000FF"/>
                </a:solidFill>
              </a:rPr>
              <a:t> Matching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id-ID" sz="2000" dirty="0"/>
              <a:t>A</a:t>
            </a:r>
            <a:r>
              <a:rPr lang="en-US" sz="2000" dirty="0" err="1"/>
              <a:t>lphabet</a:t>
            </a:r>
            <a:r>
              <a:rPr lang="en-US" sz="2000" dirty="0"/>
              <a:t> {</a:t>
            </a:r>
            <a:r>
              <a:rPr lang="en-US" sz="2000" dirty="0" err="1"/>
              <a:t>a,b,c</a:t>
            </a:r>
            <a:r>
              <a:rPr lang="en-US" sz="2000" dirty="0"/>
              <a:t>}</a:t>
            </a:r>
          </a:p>
          <a:p>
            <a:r>
              <a:rPr lang="id-ID" sz="2000" dirty="0"/>
              <a:t>P</a:t>
            </a:r>
            <a:r>
              <a:rPr lang="en-US" sz="2000" dirty="0" err="1">
                <a:solidFill>
                  <a:srgbClr val="FF0066"/>
                </a:solidFill>
              </a:rPr>
              <a:t>attern</a:t>
            </a:r>
            <a:r>
              <a:rPr lang="en-US" sz="2000" dirty="0">
                <a:solidFill>
                  <a:srgbClr val="FF0066"/>
                </a:solidFill>
              </a:rPr>
              <a:t> “</a:t>
            </a:r>
            <a:r>
              <a:rPr lang="en-US" sz="2000" dirty="0" err="1">
                <a:solidFill>
                  <a:srgbClr val="FF0066"/>
                </a:solidFill>
              </a:rPr>
              <a:t>aabc</a:t>
            </a:r>
            <a:r>
              <a:rPr lang="en-US" sz="2000" dirty="0">
                <a:solidFill>
                  <a:srgbClr val="FF0066"/>
                </a:solidFill>
              </a:rPr>
              <a:t>”</a:t>
            </a:r>
            <a:endParaRPr lang="id-ID" sz="2000" dirty="0">
              <a:solidFill>
                <a:srgbClr val="FF0066"/>
              </a:solidFill>
            </a:endParaRPr>
          </a:p>
          <a:p>
            <a:r>
              <a:rPr lang="id-ID" sz="2000" dirty="0">
                <a:solidFill>
                  <a:srgbClr val="FF0066"/>
                </a:solidFill>
              </a:rPr>
              <a:t>String: aaaaaaaaaaaabcddddddddddddddd</a:t>
            </a:r>
            <a:endParaRPr lang="en-US" sz="2000" dirty="0">
              <a:solidFill>
                <a:srgbClr val="FF0066"/>
              </a:solidFill>
            </a:endParaRPr>
          </a:p>
          <a:p>
            <a:endParaRPr lang="en-US" sz="2000" dirty="0"/>
          </a:p>
        </p:txBody>
      </p:sp>
      <p:sp>
        <p:nvSpPr>
          <p:cNvPr id="65540" name="Oval 4"/>
          <p:cNvSpPr>
            <a:spLocks noChangeArrowheads="1"/>
          </p:cNvSpPr>
          <p:nvPr/>
        </p:nvSpPr>
        <p:spPr bwMode="auto">
          <a:xfrm>
            <a:off x="2286000" y="3733800"/>
            <a:ext cx="609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0</a:t>
            </a:r>
          </a:p>
        </p:txBody>
      </p:sp>
      <p:sp>
        <p:nvSpPr>
          <p:cNvPr id="65541" name="Oval 5"/>
          <p:cNvSpPr>
            <a:spLocks noChangeArrowheads="1"/>
          </p:cNvSpPr>
          <p:nvPr/>
        </p:nvSpPr>
        <p:spPr bwMode="auto">
          <a:xfrm>
            <a:off x="762000" y="3657600"/>
            <a:ext cx="10668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Start</a:t>
            </a:r>
          </a:p>
        </p:txBody>
      </p:sp>
      <p:sp>
        <p:nvSpPr>
          <p:cNvPr id="65542" name="Oval 6"/>
          <p:cNvSpPr>
            <a:spLocks noChangeArrowheads="1"/>
          </p:cNvSpPr>
          <p:nvPr/>
        </p:nvSpPr>
        <p:spPr bwMode="auto">
          <a:xfrm>
            <a:off x="3276600" y="3733800"/>
            <a:ext cx="609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1</a:t>
            </a:r>
          </a:p>
        </p:txBody>
      </p:sp>
      <p:sp>
        <p:nvSpPr>
          <p:cNvPr id="65543" name="Oval 7"/>
          <p:cNvSpPr>
            <a:spLocks noChangeArrowheads="1"/>
          </p:cNvSpPr>
          <p:nvPr/>
        </p:nvSpPr>
        <p:spPr bwMode="auto">
          <a:xfrm>
            <a:off x="4267200" y="3733800"/>
            <a:ext cx="609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2</a:t>
            </a:r>
          </a:p>
        </p:txBody>
      </p:sp>
      <p:sp>
        <p:nvSpPr>
          <p:cNvPr id="65544" name="Oval 8"/>
          <p:cNvSpPr>
            <a:spLocks noChangeArrowheads="1"/>
          </p:cNvSpPr>
          <p:nvPr/>
        </p:nvSpPr>
        <p:spPr bwMode="auto">
          <a:xfrm>
            <a:off x="5334000" y="3733800"/>
            <a:ext cx="609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3</a:t>
            </a:r>
          </a:p>
        </p:txBody>
      </p:sp>
      <p:sp>
        <p:nvSpPr>
          <p:cNvPr id="65545" name="Oval 9"/>
          <p:cNvSpPr>
            <a:spLocks noChangeArrowheads="1"/>
          </p:cNvSpPr>
          <p:nvPr/>
        </p:nvSpPr>
        <p:spPr bwMode="auto">
          <a:xfrm>
            <a:off x="6553200" y="3733800"/>
            <a:ext cx="609600" cy="5334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4</a:t>
            </a:r>
          </a:p>
        </p:txBody>
      </p:sp>
      <p:sp>
        <p:nvSpPr>
          <p:cNvPr id="65546" name="Line 10"/>
          <p:cNvSpPr>
            <a:spLocks noChangeShapeType="1"/>
          </p:cNvSpPr>
          <p:nvPr/>
        </p:nvSpPr>
        <p:spPr bwMode="auto">
          <a:xfrm>
            <a:off x="1828800" y="3962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65547" name="Line 11"/>
          <p:cNvSpPr>
            <a:spLocks noChangeShapeType="1"/>
          </p:cNvSpPr>
          <p:nvPr/>
        </p:nvSpPr>
        <p:spPr bwMode="auto">
          <a:xfrm>
            <a:off x="2895600" y="3962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65548" name="Line 12"/>
          <p:cNvSpPr>
            <a:spLocks noChangeShapeType="1"/>
          </p:cNvSpPr>
          <p:nvPr/>
        </p:nvSpPr>
        <p:spPr bwMode="auto">
          <a:xfrm>
            <a:off x="3886200" y="3962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65549" name="Line 13"/>
          <p:cNvSpPr>
            <a:spLocks noChangeShapeType="1"/>
          </p:cNvSpPr>
          <p:nvPr/>
        </p:nvSpPr>
        <p:spPr bwMode="auto">
          <a:xfrm>
            <a:off x="4876800" y="39624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65550" name="Line 14"/>
          <p:cNvSpPr>
            <a:spLocks noChangeShapeType="1"/>
          </p:cNvSpPr>
          <p:nvPr/>
        </p:nvSpPr>
        <p:spPr bwMode="auto">
          <a:xfrm>
            <a:off x="6019800" y="3962400"/>
            <a:ext cx="45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d-ID"/>
          </a:p>
        </p:txBody>
      </p:sp>
      <p:sp>
        <p:nvSpPr>
          <p:cNvPr id="65551" name="Text Box 15"/>
          <p:cNvSpPr txBox="1">
            <a:spLocks noChangeArrowheads="1"/>
          </p:cNvSpPr>
          <p:nvPr/>
        </p:nvSpPr>
        <p:spPr bwMode="auto">
          <a:xfrm>
            <a:off x="2895600" y="3657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a</a:t>
            </a:r>
          </a:p>
        </p:txBody>
      </p:sp>
      <p:sp>
        <p:nvSpPr>
          <p:cNvPr id="65552" name="Text Box 16"/>
          <p:cNvSpPr txBox="1">
            <a:spLocks noChangeArrowheads="1"/>
          </p:cNvSpPr>
          <p:nvPr/>
        </p:nvSpPr>
        <p:spPr bwMode="auto">
          <a:xfrm>
            <a:off x="3886200" y="3657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a</a:t>
            </a:r>
          </a:p>
        </p:txBody>
      </p:sp>
      <p:sp>
        <p:nvSpPr>
          <p:cNvPr id="65553" name="Text Box 17"/>
          <p:cNvSpPr txBox="1">
            <a:spLocks noChangeArrowheads="1"/>
          </p:cNvSpPr>
          <p:nvPr/>
        </p:nvSpPr>
        <p:spPr bwMode="auto">
          <a:xfrm>
            <a:off x="4953000" y="36576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b</a:t>
            </a:r>
          </a:p>
        </p:txBody>
      </p:sp>
      <p:sp>
        <p:nvSpPr>
          <p:cNvPr id="65554" name="Text Box 18"/>
          <p:cNvSpPr txBox="1">
            <a:spLocks noChangeArrowheads="1"/>
          </p:cNvSpPr>
          <p:nvPr/>
        </p:nvSpPr>
        <p:spPr bwMode="auto">
          <a:xfrm>
            <a:off x="6096000" y="3581400"/>
            <a:ext cx="30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c</a:t>
            </a:r>
          </a:p>
        </p:txBody>
      </p:sp>
      <p:cxnSp>
        <p:nvCxnSpPr>
          <p:cNvPr id="65555" name="AutoShape 19"/>
          <p:cNvCxnSpPr>
            <a:cxnSpLocks noChangeShapeType="1"/>
            <a:stCxn id="65540" idx="7"/>
            <a:endCxn id="65540" idx="0"/>
          </p:cNvCxnSpPr>
          <p:nvPr/>
        </p:nvCxnSpPr>
        <p:spPr bwMode="auto">
          <a:xfrm rot="5400000" flipH="1">
            <a:off x="2659856" y="3664744"/>
            <a:ext cx="77788" cy="215900"/>
          </a:xfrm>
          <a:prstGeom prst="curvedConnector3">
            <a:avLst>
              <a:gd name="adj1" fmla="val 39388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5556" name="Text Box 20"/>
          <p:cNvSpPr txBox="1">
            <a:spLocks noChangeArrowheads="1"/>
          </p:cNvSpPr>
          <p:nvPr/>
        </p:nvSpPr>
        <p:spPr bwMode="auto">
          <a:xfrm>
            <a:off x="2514600" y="32004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b|c</a:t>
            </a:r>
          </a:p>
        </p:txBody>
      </p:sp>
      <p:cxnSp>
        <p:nvCxnSpPr>
          <p:cNvPr id="65557" name="AutoShape 21"/>
          <p:cNvCxnSpPr>
            <a:cxnSpLocks noChangeShapeType="1"/>
            <a:stCxn id="65542" idx="5"/>
          </p:cNvCxnSpPr>
          <p:nvPr/>
        </p:nvCxnSpPr>
        <p:spPr bwMode="auto">
          <a:xfrm rot="5400000">
            <a:off x="3155156" y="3625057"/>
            <a:ext cx="77787" cy="1206500"/>
          </a:xfrm>
          <a:prstGeom prst="curvedConnector4">
            <a:avLst>
              <a:gd name="adj1" fmla="val 471426"/>
              <a:gd name="adj2" fmla="val 71579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5558" name="Text Box 22"/>
          <p:cNvSpPr txBox="1">
            <a:spLocks noChangeArrowheads="1"/>
          </p:cNvSpPr>
          <p:nvPr/>
        </p:nvSpPr>
        <p:spPr bwMode="auto">
          <a:xfrm>
            <a:off x="3048000" y="45720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b|c</a:t>
            </a:r>
          </a:p>
        </p:txBody>
      </p:sp>
      <p:cxnSp>
        <p:nvCxnSpPr>
          <p:cNvPr id="65559" name="AutoShape 23"/>
          <p:cNvCxnSpPr>
            <a:cxnSpLocks noChangeShapeType="1"/>
            <a:stCxn id="65543" idx="3"/>
          </p:cNvCxnSpPr>
          <p:nvPr/>
        </p:nvCxnSpPr>
        <p:spPr bwMode="auto">
          <a:xfrm rot="16200000" flipV="1">
            <a:off x="3588543" y="3421857"/>
            <a:ext cx="74613" cy="1460500"/>
          </a:xfrm>
          <a:prstGeom prst="curvedConnector4">
            <a:avLst>
              <a:gd name="adj1" fmla="val -844685"/>
              <a:gd name="adj2" fmla="val 52713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5560" name="Text Box 24"/>
          <p:cNvSpPr txBox="1">
            <a:spLocks noChangeArrowheads="1"/>
          </p:cNvSpPr>
          <p:nvPr/>
        </p:nvSpPr>
        <p:spPr bwMode="auto">
          <a:xfrm>
            <a:off x="3886200" y="4419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c</a:t>
            </a:r>
          </a:p>
        </p:txBody>
      </p:sp>
      <p:cxnSp>
        <p:nvCxnSpPr>
          <p:cNvPr id="65561" name="AutoShape 25"/>
          <p:cNvCxnSpPr>
            <a:cxnSpLocks noChangeShapeType="1"/>
          </p:cNvCxnSpPr>
          <p:nvPr/>
        </p:nvCxnSpPr>
        <p:spPr bwMode="auto">
          <a:xfrm rot="5400000" flipH="1">
            <a:off x="4488656" y="3588544"/>
            <a:ext cx="77788" cy="215900"/>
          </a:xfrm>
          <a:prstGeom prst="curvedConnector3">
            <a:avLst>
              <a:gd name="adj1" fmla="val 393880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5562" name="Text Box 26"/>
          <p:cNvSpPr txBox="1">
            <a:spLocks noChangeArrowheads="1"/>
          </p:cNvSpPr>
          <p:nvPr/>
        </p:nvSpPr>
        <p:spPr bwMode="auto">
          <a:xfrm>
            <a:off x="4343400" y="31242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a</a:t>
            </a:r>
          </a:p>
        </p:txBody>
      </p:sp>
      <p:cxnSp>
        <p:nvCxnSpPr>
          <p:cNvPr id="65563" name="AutoShape 27"/>
          <p:cNvCxnSpPr>
            <a:cxnSpLocks noChangeShapeType="1"/>
            <a:stCxn id="65544" idx="3"/>
            <a:endCxn id="65540" idx="3"/>
          </p:cNvCxnSpPr>
          <p:nvPr/>
        </p:nvCxnSpPr>
        <p:spPr bwMode="auto">
          <a:xfrm rot="5400000">
            <a:off x="3898106" y="2666207"/>
            <a:ext cx="1587" cy="3048000"/>
          </a:xfrm>
          <a:prstGeom prst="curvedConnector3">
            <a:avLst>
              <a:gd name="adj1" fmla="val 52099995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5564" name="Text Box 28"/>
          <p:cNvSpPr txBox="1">
            <a:spLocks noChangeArrowheads="1"/>
          </p:cNvSpPr>
          <p:nvPr/>
        </p:nvSpPr>
        <p:spPr bwMode="auto">
          <a:xfrm>
            <a:off x="4800600" y="48006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b</a:t>
            </a:r>
          </a:p>
        </p:txBody>
      </p:sp>
      <p:cxnSp>
        <p:nvCxnSpPr>
          <p:cNvPr id="65565" name="AutoShape 29"/>
          <p:cNvCxnSpPr>
            <a:cxnSpLocks noChangeShapeType="1"/>
            <a:stCxn id="65544" idx="0"/>
            <a:endCxn id="65542" idx="0"/>
          </p:cNvCxnSpPr>
          <p:nvPr/>
        </p:nvCxnSpPr>
        <p:spPr bwMode="auto">
          <a:xfrm rot="16200000" flipH="1" flipV="1">
            <a:off x="4609306" y="2705894"/>
            <a:ext cx="1588" cy="2057400"/>
          </a:xfrm>
          <a:prstGeom prst="curvedConnector3">
            <a:avLst>
              <a:gd name="adj1" fmla="val -54800005"/>
            </a:avLst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5566" name="Text Box 30"/>
          <p:cNvSpPr txBox="1">
            <a:spLocks noChangeArrowheads="1"/>
          </p:cNvSpPr>
          <p:nvPr/>
        </p:nvSpPr>
        <p:spPr bwMode="auto">
          <a:xfrm>
            <a:off x="5257800" y="2819400"/>
            <a:ext cx="381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a</a:t>
            </a:r>
          </a:p>
        </p:txBody>
      </p:sp>
      <p:sp>
        <p:nvSpPr>
          <p:cNvPr id="31" name="Oval 9"/>
          <p:cNvSpPr>
            <a:spLocks noChangeArrowheads="1"/>
          </p:cNvSpPr>
          <p:nvPr/>
        </p:nvSpPr>
        <p:spPr bwMode="auto">
          <a:xfrm>
            <a:off x="6429388" y="3643314"/>
            <a:ext cx="857256" cy="71438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>
                <a:latin typeface="Times New Roman" pitchFamily="18" charset="0"/>
              </a:rPr>
              <a:t>4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28662" y="6000768"/>
            <a:ext cx="3068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d-ID" altLang="zh-TW" dirty="0"/>
              <a:t>Referensi: </a:t>
            </a:r>
            <a:r>
              <a:rPr lang="en-US" altLang="zh-TW" dirty="0" err="1"/>
              <a:t>Gunawardena</a:t>
            </a:r>
            <a:r>
              <a:rPr lang="id-ID" altLang="zh-TW" dirty="0"/>
              <a:t>, 2006</a:t>
            </a:r>
            <a:endParaRPr lang="id-ID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Regex di Java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4422"/>
            <a:ext cx="9065706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33725" y="2000240"/>
            <a:ext cx="6010275" cy="433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Rectangle 6"/>
          <p:cNvSpPr/>
          <p:nvPr/>
        </p:nvSpPr>
        <p:spPr>
          <a:xfrm>
            <a:off x="6643670" y="4214818"/>
            <a:ext cx="1500230" cy="4286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id-ID" dirty="0"/>
              <a:t>String</a:t>
            </a:r>
            <a:r>
              <a:rPr lang="th-TH" dirty="0"/>
              <a:t> Matching</a:t>
            </a:r>
            <a:r>
              <a:rPr lang="id-ID" dirty="0"/>
              <a:t>: Definisi</a:t>
            </a:r>
            <a:endParaRPr lang="th-TH" dirty="0"/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752600"/>
            <a:ext cx="7772400" cy="4391025"/>
          </a:xfrm>
        </p:spPr>
        <p:txBody>
          <a:bodyPr/>
          <a:lstStyle/>
          <a:p>
            <a:pPr>
              <a:defRPr/>
            </a:pPr>
            <a:r>
              <a:rPr lang="en-US" sz="2400" dirty="0" err="1"/>
              <a:t>Diberikan</a:t>
            </a:r>
            <a:r>
              <a:rPr lang="en-US" sz="2400" dirty="0"/>
              <a:t>:</a:t>
            </a:r>
          </a:p>
          <a:p>
            <a:pPr marL="609600" indent="-266700" eaLnBrk="1" hangingPunct="1">
              <a:buFontTx/>
              <a:buAutoNum type="arabicPeriod"/>
              <a:defRPr/>
            </a:pPr>
            <a:r>
              <a:rPr lang="en-US" sz="2400" i="1" dirty="0"/>
              <a:t>T</a:t>
            </a:r>
            <a:r>
              <a:rPr lang="en-US" sz="2400" dirty="0"/>
              <a:t>: </a:t>
            </a:r>
            <a:r>
              <a:rPr lang="en-US" sz="2400" dirty="0" err="1"/>
              <a:t>teks</a:t>
            </a:r>
            <a:r>
              <a:rPr lang="en-US" sz="2400" dirty="0"/>
              <a:t> (</a:t>
            </a:r>
            <a:r>
              <a:rPr lang="en-US" sz="2400" i="1" dirty="0"/>
              <a:t>text</a:t>
            </a:r>
            <a:r>
              <a:rPr lang="en-US" sz="2400" dirty="0"/>
              <a:t>), </a:t>
            </a:r>
            <a:r>
              <a:rPr lang="en-US" sz="2400" dirty="0" err="1"/>
              <a:t>yaitu</a:t>
            </a:r>
            <a:r>
              <a:rPr lang="en-US" sz="2400" dirty="0"/>
              <a:t> (</a:t>
            </a:r>
            <a:r>
              <a:rPr lang="en-US" sz="2400" i="1" dirty="0"/>
              <a:t>long</a:t>
            </a:r>
            <a:r>
              <a:rPr lang="en-US" sz="2400" dirty="0"/>
              <a:t>) </a:t>
            </a:r>
            <a:r>
              <a:rPr lang="en-US" sz="2400" i="1" dirty="0"/>
              <a:t>string</a:t>
            </a:r>
            <a:r>
              <a:rPr lang="en-US" sz="2400" dirty="0"/>
              <a:t> yang </a:t>
            </a:r>
            <a:r>
              <a:rPr lang="en-US" sz="2400" dirty="0" err="1"/>
              <a:t>panjangnya</a:t>
            </a:r>
            <a:r>
              <a:rPr lang="en-US" sz="2400" dirty="0"/>
              <a:t> </a:t>
            </a:r>
            <a:r>
              <a:rPr lang="en-US" sz="2400" i="1" dirty="0"/>
              <a:t>n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endParaRPr lang="en-US" sz="2400" i="1" dirty="0"/>
          </a:p>
          <a:p>
            <a:pPr marL="609600" indent="-266700" eaLnBrk="1" hangingPunct="1">
              <a:buFontTx/>
              <a:buAutoNum type="arabicPeriod"/>
              <a:defRPr/>
            </a:pPr>
            <a:r>
              <a:rPr lang="en-US" sz="2400" i="1" dirty="0"/>
              <a:t> P: pattern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i="1" dirty="0"/>
              <a:t>string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panjang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</a:t>
            </a:r>
            <a:r>
              <a:rPr lang="en-US" sz="2400" dirty="0" err="1"/>
              <a:t>karakter</a:t>
            </a:r>
            <a:r>
              <a:rPr lang="en-US" sz="2400" dirty="0"/>
              <a:t> (</a:t>
            </a:r>
            <a:r>
              <a:rPr lang="en-US" sz="2400" dirty="0" err="1"/>
              <a:t>asumsi</a:t>
            </a:r>
            <a:r>
              <a:rPr lang="en-US" sz="2400" dirty="0"/>
              <a:t> </a:t>
            </a:r>
            <a:r>
              <a:rPr lang="en-US" sz="2400" i="1" dirty="0"/>
              <a:t>m</a:t>
            </a:r>
            <a:r>
              <a:rPr lang="en-US" sz="2400" dirty="0"/>
              <a:t> &lt;&lt;&lt; </a:t>
            </a:r>
            <a:r>
              <a:rPr lang="en-US" sz="2400" i="1" dirty="0"/>
              <a:t>n</a:t>
            </a:r>
            <a:r>
              <a:rPr lang="en-US" sz="2400" dirty="0"/>
              <a:t>) yang </a:t>
            </a:r>
            <a:r>
              <a:rPr lang="en-US" sz="2400" dirty="0" err="1"/>
              <a:t>akan</a:t>
            </a:r>
            <a:r>
              <a:rPr lang="en-US" sz="2400" dirty="0"/>
              <a:t> </a:t>
            </a:r>
            <a:r>
              <a:rPr lang="en-US" sz="2400" dirty="0" err="1"/>
              <a:t>dicari</a:t>
            </a:r>
            <a:r>
              <a:rPr lang="en-US" sz="2400" dirty="0"/>
              <a:t>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teks</a:t>
            </a:r>
            <a:r>
              <a:rPr lang="en-US" sz="2400" dirty="0"/>
              <a:t>. </a:t>
            </a:r>
          </a:p>
          <a:p>
            <a:pPr marL="292100" indent="0" eaLnBrk="1" hangingPunct="1">
              <a:buFontTx/>
              <a:buNone/>
              <a:defRPr/>
            </a:pPr>
            <a:endParaRPr lang="id-ID" sz="2400" dirty="0"/>
          </a:p>
          <a:p>
            <a:pPr marL="292100" indent="0" eaLnBrk="1" hangingPunct="1">
              <a:buFontTx/>
              <a:buNone/>
              <a:defRPr/>
            </a:pPr>
            <a:r>
              <a:rPr lang="en-US" sz="2400" dirty="0" err="1"/>
              <a:t>Carilah</a:t>
            </a:r>
            <a:r>
              <a:rPr lang="en-US" sz="2400" dirty="0"/>
              <a:t> (</a:t>
            </a:r>
            <a:r>
              <a:rPr lang="en-US" sz="2400" i="1" dirty="0"/>
              <a:t>find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i="1" dirty="0"/>
              <a:t>locate</a:t>
            </a:r>
            <a:r>
              <a:rPr lang="en-US" sz="2400" dirty="0"/>
              <a:t>) </a:t>
            </a:r>
            <a:r>
              <a:rPr lang="en-US" sz="2400" dirty="0" err="1"/>
              <a:t>di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teks</a:t>
            </a:r>
            <a:r>
              <a:rPr lang="en-US" sz="2400" dirty="0"/>
              <a:t> yang </a:t>
            </a:r>
            <a:r>
              <a:rPr lang="en-US" sz="2400" dirty="0" err="1"/>
              <a:t>bersesuaian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i="1" dirty="0"/>
              <a:t>pattern</a:t>
            </a:r>
            <a:r>
              <a:rPr lang="en-US" sz="2400"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Contoh 1: Exact Matching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357298"/>
            <a:ext cx="8642547" cy="3419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1714480" y="3214686"/>
            <a:ext cx="2500330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  <p:sp>
        <p:nvSpPr>
          <p:cNvPr id="6" name="Rectangle 5"/>
          <p:cNvSpPr/>
          <p:nvPr/>
        </p:nvSpPr>
        <p:spPr>
          <a:xfrm>
            <a:off x="4786314" y="4286256"/>
            <a:ext cx="2571768" cy="28575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2: Regex Matching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357298"/>
            <a:ext cx="8304772" cy="325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Notasi Umum Regex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22" y="1571612"/>
            <a:ext cx="3695700" cy="416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Notasi Regex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643050"/>
            <a:ext cx="7829550" cy="447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3: Regex for Email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142984"/>
            <a:ext cx="10306050" cy="501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Rectangle 2"/>
          <p:cNvSpPr/>
          <p:nvPr/>
        </p:nvSpPr>
        <p:spPr>
          <a:xfrm>
            <a:off x="214282" y="2132856"/>
            <a:ext cx="572587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Tentukan regexnya untuk semua email yang diwarnai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Contoh 4: Regex for Phone Number</a:t>
            </a: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357298"/>
            <a:ext cx="7724775" cy="496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TW"/>
              <a:t>Regular Expressions and Automata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5AB4D-CB63-4B98-8041-1022FA4470A3}" type="slidenum">
              <a:rPr lang="zh-TW" altLang="en-US"/>
              <a:pPr/>
              <a:t>9</a:t>
            </a:fld>
            <a:endParaRPr lang="en-US" altLang="zh-TW"/>
          </a:p>
        </p:txBody>
      </p:sp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sz="2400" dirty="0"/>
              <a:t>Basic Regular Expression Patterns</a:t>
            </a:r>
            <a:endParaRPr lang="zh-TW" altLang="en-US" sz="3200" dirty="0"/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8062913" cy="584200"/>
          </a:xfrm>
        </p:spPr>
        <p:txBody>
          <a:bodyPr/>
          <a:lstStyle/>
          <a:p>
            <a:r>
              <a:rPr lang="en-US" altLang="zh-TW" sz="1800"/>
              <a:t>The use of the brackets </a:t>
            </a:r>
            <a:r>
              <a:rPr lang="en-US" altLang="zh-TW" sz="1800">
                <a:latin typeface="Courier New" pitchFamily="49" charset="0"/>
              </a:rPr>
              <a:t>[]</a:t>
            </a:r>
            <a:r>
              <a:rPr lang="en-US" altLang="zh-TW" sz="1800"/>
              <a:t> to specify a disjunction of characters.</a:t>
            </a:r>
          </a:p>
        </p:txBody>
      </p:sp>
      <p:pic>
        <p:nvPicPr>
          <p:cNvPr id="142343" name="Picture 7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547813" y="2636838"/>
            <a:ext cx="5616575" cy="957262"/>
          </a:xfrm>
          <a:noFill/>
          <a:ln/>
        </p:spPr>
      </p:pic>
      <p:sp>
        <p:nvSpPr>
          <p:cNvPr id="142345" name="Rectangle 9"/>
          <p:cNvSpPr>
            <a:spLocks noChangeArrowheads="1"/>
          </p:cNvSpPr>
          <p:nvPr/>
        </p:nvSpPr>
        <p:spPr bwMode="auto">
          <a:xfrm>
            <a:off x="684213" y="3783013"/>
            <a:ext cx="7486650" cy="439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altLang="zh-TW" sz="1800" b="0"/>
              <a:t>The use of the brackets </a:t>
            </a:r>
            <a:r>
              <a:rPr lang="en-US" altLang="zh-TW" sz="1800" b="0">
                <a:latin typeface="Courier New" pitchFamily="49" charset="0"/>
              </a:rPr>
              <a:t>[]</a:t>
            </a:r>
            <a:r>
              <a:rPr lang="en-US" altLang="zh-TW" sz="1800" b="0"/>
              <a:t> plus the dash </a:t>
            </a:r>
            <a:r>
              <a:rPr lang="en-US" altLang="zh-TW" sz="1800" b="0">
                <a:latin typeface="Courier New" pitchFamily="49" charset="0"/>
              </a:rPr>
              <a:t>-</a:t>
            </a:r>
            <a:r>
              <a:rPr lang="en-US" altLang="zh-TW" sz="1800" b="0"/>
              <a:t> to specify a range.</a:t>
            </a:r>
          </a:p>
        </p:txBody>
      </p:sp>
      <p:pic>
        <p:nvPicPr>
          <p:cNvPr id="142346" name="Picture 10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rcRect/>
          <a:stretch>
            <a:fillRect/>
          </a:stretch>
        </p:blipFill>
        <p:spPr>
          <a:xfrm>
            <a:off x="1619250" y="4371975"/>
            <a:ext cx="5545138" cy="928688"/>
          </a:xfrm>
          <a:noFill/>
          <a:ln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383</Words>
  <Application>Microsoft Office PowerPoint</Application>
  <PresentationFormat>On-screen Show (4:3)</PresentationFormat>
  <Paragraphs>78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PMingLiU</vt:lpstr>
      <vt:lpstr>Angsana New</vt:lpstr>
      <vt:lpstr>Arial</vt:lpstr>
      <vt:lpstr>Calibri</vt:lpstr>
      <vt:lpstr>Courier New</vt:lpstr>
      <vt:lpstr>Times New Roman</vt:lpstr>
      <vt:lpstr>Office Theme</vt:lpstr>
      <vt:lpstr>String Matching dengan  Regular Expression</vt:lpstr>
      <vt:lpstr>String Matching: Definisi</vt:lpstr>
      <vt:lpstr>Contoh 1: Exact Matching</vt:lpstr>
      <vt:lpstr>Contoh 2: Regex Matching</vt:lpstr>
      <vt:lpstr>Notasi Umum Regex</vt:lpstr>
      <vt:lpstr>Notasi Regex</vt:lpstr>
      <vt:lpstr>Contoh 3: Regex for Email</vt:lpstr>
      <vt:lpstr>Contoh 4: Regex for Phone Number</vt:lpstr>
      <vt:lpstr>Basic Regular Expression Patterns</vt:lpstr>
      <vt:lpstr>Basic Regular Expression Patterns</vt:lpstr>
      <vt:lpstr>Finite State Machines (FSM)</vt:lpstr>
      <vt:lpstr>FSM Model</vt:lpstr>
      <vt:lpstr>FSM untuk String Matching</vt:lpstr>
      <vt:lpstr>Regex di Java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String Matching dengan  Regular Expression</dc:title>
  <dc:creator>Masayu Leylia Khodra</dc:creator>
  <cp:lastModifiedBy>Masayu Leylia Khodra</cp:lastModifiedBy>
  <cp:revision>4</cp:revision>
  <dcterms:created xsi:type="dcterms:W3CDTF">2013-11-17T13:31:11Z</dcterms:created>
  <dcterms:modified xsi:type="dcterms:W3CDTF">2017-04-02T12:07:02Z</dcterms:modified>
</cp:coreProperties>
</file>