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387" r:id="rId3"/>
    <p:sldId id="381" r:id="rId4"/>
    <p:sldId id="298" r:id="rId5"/>
    <p:sldId id="377" r:id="rId6"/>
    <p:sldId id="340" r:id="rId7"/>
    <p:sldId id="342" r:id="rId8"/>
    <p:sldId id="343" r:id="rId9"/>
    <p:sldId id="304" r:id="rId10"/>
    <p:sldId id="375" r:id="rId11"/>
    <p:sldId id="345" r:id="rId12"/>
    <p:sldId id="348" r:id="rId13"/>
    <p:sldId id="349" r:id="rId14"/>
    <p:sldId id="350" r:id="rId15"/>
    <p:sldId id="351" r:id="rId16"/>
    <p:sldId id="388" r:id="rId17"/>
    <p:sldId id="389" r:id="rId18"/>
    <p:sldId id="390" r:id="rId19"/>
    <p:sldId id="354" r:id="rId20"/>
    <p:sldId id="355" r:id="rId21"/>
    <p:sldId id="356" r:id="rId22"/>
    <p:sldId id="357" r:id="rId23"/>
    <p:sldId id="358" r:id="rId24"/>
    <p:sldId id="359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10" r:id="rId33"/>
  </p:sldIdLst>
  <p:sldSz cx="9144000" cy="6858000" type="screen4x3"/>
  <p:notesSz cx="6648450" cy="9782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7707" autoAdjust="0"/>
  </p:normalViewPr>
  <p:slideViewPr>
    <p:cSldViewPr>
      <p:cViewPr varScale="1">
        <p:scale>
          <a:sx n="89" d="100"/>
          <a:sy n="8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3CAC44EC-60A3-44CA-9917-F151FF5F034F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D005991-EB7E-49DB-AFF0-BECF9A5A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18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C81797-D6E5-4249-93CB-6589544EE211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A78738-81B8-4161-B5F2-6010B2D9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7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3DA62-2B63-46D0-8266-C3C49D785091}" type="slidenum">
              <a:rPr lang="en-US" smtClean="0"/>
              <a:pPr>
                <a:spcBef>
                  <a:spcPct val="0"/>
                </a:spcBef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xmlns="" val="22958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4E9383-C6F3-4EAE-A0B4-D92CDE95B26B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39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18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78738-81B8-4161-B5F2-6010B2D9C2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5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D3D67C9-CF7B-4375-97C7-523A627622EC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7714-EA74-4D6E-AD68-20AE6A9C7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87BC-80ED-41EC-9FB1-6934E68629EC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0E0B-927A-4E16-B0E3-ACDEDE5ED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3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725-1951-40A1-8823-9F0896AC6821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C94D-E7BC-459C-8AF8-F8B6150A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30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1E77-CF9C-4072-A17E-8F4E89BD3547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7C41-4006-4E06-9698-2F6ED803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20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49675"/>
            <a:ext cx="8229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24FF-5118-4C7C-BC1C-45709ACE2BA2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AB9F-A817-4771-A43C-5A2C668D8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29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9675"/>
            <a:ext cx="40386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284B-2F9D-4ECF-B76F-6E814A1B59A8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A275-3FC5-4B3F-8C72-EFAE3C7A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45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0F04-1591-4BB3-9597-F0A91183A9DF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F087-3CAC-426A-A288-7F88CDC19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74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4E69-0F0A-4E6F-B42F-F969BB799FBE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0948-B288-4219-A7AA-5C06D717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8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0A0E-FE62-4B50-B440-E2BE34E5C0AD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ED13-5E5D-4A07-B9D0-91537DAA8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9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3450-F072-4ECC-B38A-E854F65F0664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A377-A5FE-4D11-AD7E-088994AE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0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1E88-F7F1-4818-B0D1-17E923BD876E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15AC-DD66-4185-A2BB-967F2A36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3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32DA-E1EB-4300-9513-1164D013BE25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5298-C93D-41C1-AF47-A5E2F6C8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1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DD4D-BFC1-4BB0-A6E1-5665FF05A0DA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B12E-D740-4B47-BF98-5665D7BD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7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F764-0FE6-4FFD-91AC-51AFD6F91AEB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6386-2953-4B01-A558-D260C15D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5FFE-0212-4D21-93F5-CFB9E4C8F5BF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AAC2-A538-4556-B7E3-5BBF286D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3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C7C2-4D51-4D77-A369-5B87686842B9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258B-7B8E-47CF-AE23-533AC163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54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626F77-24E7-416E-8658-7A5ABA61B2F1}" type="datetime1">
              <a:rPr lang="en-US" smtClean="0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BA3AEE9C-A1C0-434E-B941-7AC2D881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7" r:id="rId2"/>
    <p:sldLayoutId id="2147484127" r:id="rId3"/>
    <p:sldLayoutId id="2147484118" r:id="rId4"/>
    <p:sldLayoutId id="2147484119" r:id="rId5"/>
    <p:sldLayoutId id="2147484128" r:id="rId6"/>
    <p:sldLayoutId id="2147484129" r:id="rId7"/>
    <p:sldLayoutId id="2147484130" r:id="rId8"/>
    <p:sldLayoutId id="2147484131" r:id="rId9"/>
    <p:sldLayoutId id="2147484120" r:id="rId10"/>
    <p:sldLayoutId id="2147484132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s.uci.edu/~dechter/courses/ics-271/fall-08/lecture-notes/4.InformedHeuristicSearch.ppt" TargetMode="External"/><Relationship Id="rId4" Type="http://schemas.openxmlformats.org/officeDocument/2006/relationships/hyperlink" Target="http://ocw.mit.edu/courses/electrical-engineering-and-computer-scienc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914400"/>
          </a:xfrm>
        </p:spPr>
        <p:txBody>
          <a:bodyPr/>
          <a:lstStyle/>
          <a:p>
            <a:r>
              <a:rPr lang="en-US" smtClean="0"/>
              <a:t>Informed Search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A46592-09AC-4811-8E78-E92AE2FB49F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219200"/>
            <a:ext cx="9001125" cy="178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Idea: use an </a:t>
            </a:r>
            <a:r>
              <a:rPr lang="en-US" sz="2400" smtClean="0">
                <a:solidFill>
                  <a:srgbClr val="FF0000"/>
                </a:solidFill>
              </a:rPr>
              <a:t>evaluation function</a:t>
            </a:r>
            <a:r>
              <a:rPr lang="en-US" sz="2400" smtClean="0"/>
              <a:t> </a:t>
            </a:r>
            <a:r>
              <a:rPr lang="en-US" sz="2400" i="1" smtClean="0"/>
              <a:t>f(n) </a:t>
            </a:r>
            <a:r>
              <a:rPr lang="en-US" sz="2400" smtClean="0"/>
              <a:t>for each node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i="1" smtClean="0"/>
              <a:t>f(n) = h(n) </a:t>
            </a:r>
            <a:r>
              <a:rPr lang="en-US" sz="2000" i="1" smtClean="0">
                <a:sym typeface="Wingdings" panose="05000000000000000000" pitchFamily="2" charset="2"/>
              </a:rPr>
              <a:t> estimates of cost from n to goal</a:t>
            </a:r>
            <a:r>
              <a:rPr lang="en-US" sz="2000" i="1" smtClean="0"/>
              <a:t> </a:t>
            </a:r>
            <a:endParaRPr lang="id-ID" sz="2000" i="1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e.g., </a:t>
            </a:r>
            <a:r>
              <a:rPr lang="en-US" sz="2000" i="1" smtClean="0"/>
              <a:t>h</a:t>
            </a:r>
            <a:r>
              <a:rPr lang="en-US" sz="2000" i="1" baseline="-25000" smtClean="0"/>
              <a:t>SLD</a:t>
            </a:r>
            <a:r>
              <a:rPr lang="en-US" sz="2000" i="1" smtClean="0"/>
              <a:t>(n)</a:t>
            </a:r>
            <a:r>
              <a:rPr lang="en-US" sz="2000" smtClean="0"/>
              <a:t> = straight-line distance from </a:t>
            </a:r>
            <a:r>
              <a:rPr lang="en-US" sz="2000" i="1" smtClean="0"/>
              <a:t>n</a:t>
            </a:r>
            <a:r>
              <a:rPr lang="en-US" sz="2000" smtClean="0"/>
              <a:t> to Bucharest</a:t>
            </a:r>
            <a:endParaRPr lang="id-ID" sz="2000" smtClean="0"/>
          </a:p>
          <a:p>
            <a:pPr>
              <a:lnSpc>
                <a:spcPct val="90000"/>
              </a:lnSpc>
            </a:pPr>
            <a:r>
              <a:rPr lang="en-US" smtClean="0"/>
              <a:t>Greedy best-first search expands the node that </a:t>
            </a:r>
            <a:r>
              <a:rPr lang="en-US" smtClean="0">
                <a:solidFill>
                  <a:srgbClr val="FF0000"/>
                </a:solidFill>
              </a:rPr>
              <a:t>appears</a:t>
            </a:r>
            <a:r>
              <a:rPr lang="en-US" smtClean="0"/>
              <a:t> to be closest to goal</a:t>
            </a:r>
          </a:p>
          <a:p>
            <a:pPr>
              <a:lnSpc>
                <a:spcPct val="90000"/>
              </a:lnSpc>
            </a:pPr>
            <a:r>
              <a:rPr lang="en-US" smtClean="0"/>
              <a:t>Romania with step costs in km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08033-2763-4133-8BD5-401B1143C2C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6" name="Picture 4" descr="romani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16313"/>
            <a:ext cx="65865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pic>
        <p:nvPicPr>
          <p:cNvPr id="24579" name="Picture 4" descr="greedy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8EC119-B265-4C82-BCBA-CA42376E392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458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reedy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EBACBE-B872-460C-9047-0947846B43FC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560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reedy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0FA534-DB09-4CA5-9C03-A32CD793AF7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662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reedy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Greedy best-first search example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F24CE-D870-444D-AD7D-444F8CD3A74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765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Greedy Best First Search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Not complete</a:t>
            </a:r>
          </a:p>
          <a:p>
            <a:r>
              <a:rPr lang="en-US" smtClean="0"/>
              <a:t>Get Stuck with Local Minima/ Plateu</a:t>
            </a:r>
          </a:p>
          <a:p>
            <a:r>
              <a:rPr lang="en-US" smtClean="0"/>
              <a:t>Irrevocable (not able to be reversed/ changed)</a:t>
            </a:r>
          </a:p>
          <a:p>
            <a:r>
              <a:rPr lang="en-US" smtClean="0"/>
              <a:t>Can we incorporate heuristics in systematic search?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2E10D-C98C-492F-AD38-68F63E901775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16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Heuristic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Heuristic  estimates value of a node</a:t>
            </a:r>
          </a:p>
          <a:p>
            <a:pPr lvl="1">
              <a:defRPr/>
            </a:pPr>
            <a:r>
              <a:rPr lang="en-US" dirty="0" smtClean="0"/>
              <a:t>promise of a node</a:t>
            </a:r>
          </a:p>
          <a:p>
            <a:pPr lvl="1">
              <a:defRPr/>
            </a:pPr>
            <a:r>
              <a:rPr lang="en-US" dirty="0" smtClean="0"/>
              <a:t>difficulty of solving the </a:t>
            </a:r>
            <a:r>
              <a:rPr lang="en-US" dirty="0" err="1" smtClean="0"/>
              <a:t>subproblem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quality of solution represented by node</a:t>
            </a:r>
          </a:p>
          <a:p>
            <a:pPr lvl="1">
              <a:defRPr/>
            </a:pPr>
            <a:r>
              <a:rPr lang="en-US" dirty="0" smtClean="0"/>
              <a:t>the amount of information gained</a:t>
            </a:r>
          </a:p>
          <a:p>
            <a:pPr>
              <a:defRPr/>
            </a:pPr>
            <a:r>
              <a:rPr lang="en-US" dirty="0" smtClean="0"/>
              <a:t>f(n)- heuristic evaluation function.</a:t>
            </a:r>
          </a:p>
          <a:p>
            <a:pPr lvl="1">
              <a:defRPr/>
            </a:pPr>
            <a:r>
              <a:rPr lang="en-US" dirty="0" smtClean="0"/>
              <a:t>depends on n, goal, search so far, domain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32109-1448-446B-B1D6-B7052E840756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Search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Idea: avoid expanding paths that are already expensive</a:t>
            </a:r>
          </a:p>
          <a:p>
            <a:endParaRPr lang="en-US" sz="2800" smtClean="0"/>
          </a:p>
          <a:p>
            <a:r>
              <a:rPr lang="en-US" sz="2800" smtClean="0"/>
              <a:t>Evaluation function </a:t>
            </a:r>
            <a:r>
              <a:rPr lang="en-US" sz="2800" i="1" smtClean="0"/>
              <a:t>f(n) = g(n) + h(n)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i="1" smtClean="0"/>
              <a:t>g(n) </a:t>
            </a:r>
            <a:r>
              <a:rPr lang="en-US" sz="2800" smtClean="0"/>
              <a:t>= cost so far to reach </a:t>
            </a:r>
            <a:r>
              <a:rPr lang="en-US" sz="2800" i="1" smtClean="0"/>
              <a:t>n</a:t>
            </a:r>
          </a:p>
          <a:p>
            <a:endParaRPr lang="en-US" sz="2800" i="1" smtClean="0"/>
          </a:p>
          <a:p>
            <a:r>
              <a:rPr lang="en-US" sz="2800" i="1" smtClean="0"/>
              <a:t>h(n)</a:t>
            </a:r>
            <a:r>
              <a:rPr lang="en-US" sz="2800" smtClean="0"/>
              <a:t> = estimated cost from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</a:p>
          <a:p>
            <a:endParaRPr lang="en-US" sz="2800" smtClean="0"/>
          </a:p>
          <a:p>
            <a:r>
              <a:rPr lang="en-US" sz="2800" i="1" smtClean="0"/>
              <a:t>f(n) </a:t>
            </a:r>
            <a:r>
              <a:rPr lang="en-US" sz="2800" smtClean="0"/>
              <a:t>= estimated total cost of path through </a:t>
            </a:r>
            <a:r>
              <a:rPr lang="en-US" sz="2800" i="1" smtClean="0"/>
              <a:t>n</a:t>
            </a:r>
            <a:r>
              <a:rPr lang="en-US" sz="2800" smtClean="0"/>
              <a:t> to goal</a:t>
            </a: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B598C-6F73-40F5-8B4B-49D31B653647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18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1747" name="Picture 4" descr="astar-progress0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93A0E-9C5A-4513-8C73-BB45C274B524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174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Materi kuliah IF3</a:t>
            </a:r>
            <a:r>
              <a:rPr lang="en-US" sz="2400" dirty="0" smtClean="0"/>
              <a:t>170</a:t>
            </a:r>
            <a:r>
              <a:rPr lang="id-ID" sz="2400" dirty="0" smtClean="0"/>
              <a:t> Inteligensi Buatan Teknik Informatika ITB, </a:t>
            </a:r>
            <a:r>
              <a:rPr lang="en-US" sz="20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STEI  </a:t>
            </a:r>
            <a:r>
              <a:rPr lang="en-US" sz="2000" dirty="0" err="1" smtClean="0">
                <a:sym typeface="Wingdings" panose="05000000000000000000" pitchFamily="2" charset="2"/>
              </a:rPr>
              <a:t>Teknik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Informatika</a:t>
            </a:r>
            <a:r>
              <a:rPr lang="en-US" sz="2000" dirty="0" smtClean="0">
                <a:sym typeface="Wingdings" panose="05000000000000000000" pitchFamily="2" charset="2"/>
              </a:rPr>
              <a:t>  </a:t>
            </a:r>
            <a:r>
              <a:rPr lang="en-US" sz="2000" dirty="0" smtClean="0">
                <a:sym typeface="Wingdings" panose="05000000000000000000" pitchFamily="2" charset="2"/>
              </a:rPr>
              <a:t>IF3</a:t>
            </a:r>
            <a:r>
              <a:rPr lang="id-ID" sz="2000" dirty="0" smtClean="0">
                <a:sym typeface="Wingdings" panose="05000000000000000000" pitchFamily="2" charset="2"/>
              </a:rPr>
              <a:t>170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Stuart J Russell &amp; Peter Norvig, Artificial Intelligence: A Modern Approach, 3rd Edition, Prentice-Hall International, Inc, 2010, Textbook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sz="2400" dirty="0" smtClean="0"/>
              <a:t>	Site: </a:t>
            </a:r>
            <a:r>
              <a:rPr lang="en-US" sz="2400" dirty="0" smtClean="0">
                <a:hlinkClick r:id="rId3"/>
              </a:rPr>
              <a:t>http://aima.cs.berkeley.edu/</a:t>
            </a:r>
            <a:r>
              <a:rPr lang="id-ID" sz="2400" dirty="0" smtClean="0"/>
              <a:t> (2nd edition)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id-ID" sz="2400" dirty="0" smtClean="0"/>
              <a:t>Free online course materials | MIT OpenCourseWare Website:</a:t>
            </a:r>
            <a:br>
              <a:rPr lang="id-ID" sz="2400" dirty="0" smtClean="0"/>
            </a:br>
            <a:r>
              <a:rPr lang="id-ID" sz="2400" dirty="0" smtClean="0"/>
              <a:t>Site: </a:t>
            </a:r>
            <a:r>
              <a:rPr lang="id-ID" sz="2400" dirty="0" smtClean="0">
                <a:hlinkClick r:id="rId4"/>
              </a:rPr>
              <a:t>http://ocw.mit.edu/courses/electrical-engineering-and-computer-science/</a:t>
            </a:r>
            <a:r>
              <a:rPr lang="id-ID" sz="2400" dirty="0" smtClean="0"/>
              <a:t> </a:t>
            </a:r>
          </a:p>
          <a:p>
            <a:r>
              <a:rPr lang="en-US" sz="2400" dirty="0" smtClean="0"/>
              <a:t>Lecture Notes in Informed Heuristic Search,</a:t>
            </a:r>
            <a:r>
              <a:rPr lang="en-US" sz="2000" dirty="0" smtClean="0"/>
              <a:t> </a:t>
            </a:r>
            <a:r>
              <a:rPr lang="en-US" sz="2400" dirty="0" smtClean="0"/>
              <a:t>ICS 271 Fall 2008, </a:t>
            </a:r>
            <a:r>
              <a:rPr lang="en-US" sz="2400" dirty="0" smtClean="0">
                <a:hlinkClick r:id="rId5"/>
              </a:rPr>
              <a:t>http://www.ics.uci.edu/~dechter/courses/ics-271/fall-08/lecture-notes/4.InformedHeuristicSearch.ppt</a:t>
            </a:r>
            <a:r>
              <a:rPr lang="en-US" sz="2400" dirty="0" smtClean="0"/>
              <a:t> </a:t>
            </a:r>
            <a:endParaRPr lang="id-ID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38EEABF-CF48-4091-8B3B-35429ED9F89D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 eaLnBrk="1" hangingPunct="1">
                <a:defRPr/>
              </a:pPr>
              <a:t>2</a:t>
            </a:fld>
            <a:endParaRPr lang="en-US" sz="2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tar-progress0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D45D76-D2E9-49A1-946A-DCB4747B464F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2773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3795" name="Picture 5" descr="astar-progress0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76C5-47AC-45E1-A3F0-FFE081528876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3797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4819" name="Picture 4" descr="astar-progress0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1AD41-9276-494F-A70B-542A9C1F23AD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4821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5843" name="Picture 4" descr="astar-progress0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E3BCA2-9200-4A10-9E6E-3E27C4765F4B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5845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baseline="30000" smtClean="0"/>
              <a:t>*</a:t>
            </a:r>
            <a:r>
              <a:rPr lang="en-US" smtClean="0"/>
              <a:t> search example</a:t>
            </a:r>
          </a:p>
        </p:txBody>
      </p:sp>
      <p:pic>
        <p:nvPicPr>
          <p:cNvPr id="36867" name="Picture 4" descr="astar-progress0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CCAC9-D846-4C61-BFDB-6DC0256E0945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6869" name="Picture 4" descr="romani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43313"/>
            <a:ext cx="5538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A* Special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Goal: find a minimum sum-cost path</a:t>
            </a:r>
          </a:p>
          <a:p>
            <a:r>
              <a:rPr lang="en-US" sz="2400" smtClean="0"/>
              <a:t>Notation:</a:t>
            </a:r>
          </a:p>
          <a:p>
            <a:pPr lvl="1"/>
            <a:r>
              <a:rPr lang="en-US" sz="2000" smtClean="0"/>
              <a:t>c(n,n’) - cost of arc (n,n’)</a:t>
            </a:r>
          </a:p>
          <a:p>
            <a:pPr lvl="1"/>
            <a:r>
              <a:rPr lang="en-US" sz="2000" smtClean="0"/>
              <a:t>g(n) = cost of current path from start to  node n in the search tree.</a:t>
            </a:r>
          </a:p>
          <a:p>
            <a:pPr lvl="1"/>
            <a:r>
              <a:rPr lang="en-US" sz="2000" smtClean="0"/>
              <a:t>h(n)  = estimate of the cheapest cost of a path from n to  a goal. </a:t>
            </a:r>
          </a:p>
          <a:p>
            <a:pPr lvl="1"/>
            <a:r>
              <a:rPr lang="en-US" sz="2000" smtClean="0"/>
              <a:t>Special evaluation function:   f = g+h</a:t>
            </a:r>
          </a:p>
          <a:p>
            <a:r>
              <a:rPr lang="en-US" sz="2400" smtClean="0"/>
              <a:t>f(n) estimates the cheapest cost solution path that goes through n.</a:t>
            </a:r>
          </a:p>
          <a:p>
            <a:pPr lvl="1"/>
            <a:r>
              <a:rPr lang="en-US" sz="2000" smtClean="0"/>
              <a:t>h*(n) is the true cheapest cost from  n to a goal.</a:t>
            </a:r>
          </a:p>
          <a:p>
            <a:pPr lvl="1"/>
            <a:r>
              <a:rPr lang="en-US" sz="2000" smtClean="0"/>
              <a:t>g*(n) is the true shortest path from the start s, to  n. </a:t>
            </a:r>
          </a:p>
          <a:p>
            <a:r>
              <a:rPr lang="en-US" sz="2400" smtClean="0"/>
              <a:t>If the heuristic function, h  always underestimate the  true cost (h(n) is smaller than h*(n)), then A* is guaranteed to find an optimal solution </a:t>
            </a:r>
            <a:r>
              <a:rPr lang="en-US" sz="2400" smtClean="0">
                <a:sym typeface="Wingdings" panose="05000000000000000000" pitchFamily="2" charset="2"/>
              </a:rPr>
              <a:t> admissible; and also has to be consistent</a:t>
            </a:r>
            <a:endParaRPr lang="en-US" sz="24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1A40C5-1542-4ADE-9A51-9BA34BFC323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25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A*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Complete? Yes, unless there are infinitely many nodes with f ≤ f(G)</a:t>
            </a:r>
          </a:p>
          <a:p>
            <a:r>
              <a:rPr lang="en-US" smtClean="0"/>
              <a:t>Time? Exponential: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Space? Keep all the nodes in memory: O(b</a:t>
            </a:r>
            <a:r>
              <a:rPr lang="en-US" baseline="30000" smtClean="0"/>
              <a:t>m</a:t>
            </a:r>
            <a:r>
              <a:rPr lang="en-US" smtClean="0"/>
              <a:t>)</a:t>
            </a:r>
          </a:p>
          <a:p>
            <a:r>
              <a:rPr lang="en-US" smtClean="0"/>
              <a:t>Optimal? Yes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77FBCD-9996-4D06-A019-789301D46080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26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Branch-and-Bound vs A*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As in A*, look for a </a:t>
            </a:r>
            <a:r>
              <a:rPr lang="en-US" b="1" i="1" smtClean="0"/>
              <a:t>bound</a:t>
            </a:r>
            <a:r>
              <a:rPr lang="en-US" smtClean="0"/>
              <a:t> which is guaranteed lower than the true cost</a:t>
            </a:r>
          </a:p>
          <a:p>
            <a:r>
              <a:rPr lang="en-US" smtClean="0"/>
              <a:t>Search the branching tree in any way you like</a:t>
            </a:r>
          </a:p>
          <a:p>
            <a:pPr lvl="1"/>
            <a:r>
              <a:rPr lang="en-US" smtClean="0"/>
              <a:t>e.g. depth first (no guarantee), best first </a:t>
            </a:r>
          </a:p>
          <a:p>
            <a:r>
              <a:rPr lang="en-US" smtClean="0"/>
              <a:t>Cut off search if cost + bound &gt; best solution found</a:t>
            </a:r>
          </a:p>
          <a:p>
            <a:r>
              <a:rPr lang="en-US" smtClean="0"/>
              <a:t>If heuristic is cost + bound, search = best first </a:t>
            </a:r>
          </a:p>
          <a:p>
            <a:pPr lvl="1"/>
            <a:r>
              <a:rPr lang="en-US" smtClean="0"/>
              <a:t>then BnB = A*</a:t>
            </a:r>
          </a:p>
          <a:p>
            <a:r>
              <a:rPr lang="en-US" smtClean="0"/>
              <a:t>Bounds often much more sophisticated</a:t>
            </a:r>
          </a:p>
          <a:p>
            <a:pPr lvl="1"/>
            <a:r>
              <a:rPr lang="en-US" smtClean="0"/>
              <a:t>e.g. using mathematical programming optimisations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67352-8B38-44AD-9466-384877AF4B3A}" type="slidenum">
              <a:rPr lang="en-US" smtClean="0">
                <a:solidFill>
                  <a:schemeClr val="tx2"/>
                </a:solidFill>
                <a:latin typeface="Gill Sans MT" panose="020B0502020104020203" pitchFamily="34" charset="0"/>
              </a:rPr>
              <a:pPr/>
              <a:t>27</a:t>
            </a:fld>
            <a:endParaRPr lang="en-US" smtClean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Admissible heuristics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A heuristic </a:t>
            </a:r>
            <a:r>
              <a:rPr lang="en-US" sz="2800" i="1" smtClean="0"/>
              <a:t>h(n)</a:t>
            </a:r>
            <a:r>
              <a:rPr lang="en-US" sz="2800" smtClean="0"/>
              <a:t> is </a:t>
            </a:r>
            <a:r>
              <a:rPr lang="en-US" sz="2800" smtClean="0">
                <a:solidFill>
                  <a:srgbClr val="FF0000"/>
                </a:solidFill>
              </a:rPr>
              <a:t>admissible</a:t>
            </a:r>
            <a:r>
              <a:rPr lang="en-US" sz="2800" smtClean="0"/>
              <a:t> if for every node </a:t>
            </a:r>
            <a:r>
              <a:rPr lang="en-US" sz="2800" i="1" smtClean="0"/>
              <a:t>n</a:t>
            </a:r>
            <a:r>
              <a:rPr lang="en-US" sz="2800" smtClean="0"/>
              <a:t>,     </a:t>
            </a:r>
            <a:r>
              <a:rPr lang="en-US" sz="2800" i="1" smtClean="0"/>
              <a:t>h(n) </a:t>
            </a:r>
            <a:r>
              <a:rPr lang="en-US" sz="2800" i="1" smtClean="0">
                <a:cs typeface="Arial" charset="0"/>
              </a:rPr>
              <a:t>≤</a:t>
            </a:r>
            <a:r>
              <a:rPr lang="en-US" sz="2800" i="1" smtClean="0"/>
              <a:t> h</a:t>
            </a:r>
            <a:r>
              <a:rPr lang="en-US" sz="2800" i="1" baseline="30000" smtClean="0"/>
              <a:t>*</a:t>
            </a:r>
            <a:r>
              <a:rPr lang="en-US" sz="2800" i="1" smtClean="0"/>
              <a:t>(n), </a:t>
            </a:r>
            <a:r>
              <a:rPr lang="en-US" sz="2800" smtClean="0"/>
              <a:t>where </a:t>
            </a:r>
            <a:r>
              <a:rPr lang="en-US" sz="2800" i="1" smtClean="0"/>
              <a:t>h</a:t>
            </a:r>
            <a:r>
              <a:rPr lang="en-US" sz="2800" i="1" baseline="30000" smtClean="0"/>
              <a:t>*</a:t>
            </a:r>
            <a:r>
              <a:rPr lang="en-US" sz="2800" i="1" smtClean="0"/>
              <a:t>(n)</a:t>
            </a:r>
            <a:r>
              <a:rPr lang="en-US" sz="2800" smtClean="0"/>
              <a:t> is the </a:t>
            </a:r>
            <a:r>
              <a:rPr lang="en-US" sz="2800" smtClean="0">
                <a:solidFill>
                  <a:srgbClr val="FF0000"/>
                </a:solidFill>
              </a:rPr>
              <a:t>true </a:t>
            </a:r>
            <a:r>
              <a:rPr lang="en-US" sz="2800" smtClean="0"/>
              <a:t>cost to reach the goal state from </a:t>
            </a:r>
            <a:r>
              <a:rPr lang="en-US" sz="2800" i="1" smtClean="0"/>
              <a:t>n</a:t>
            </a:r>
            <a:r>
              <a:rPr lang="en-US" sz="2800" smtClean="0"/>
              <a:t>.
An admissible heuristic </a:t>
            </a:r>
            <a:r>
              <a:rPr lang="en-US" sz="2800" smtClean="0">
                <a:solidFill>
                  <a:srgbClr val="FF0000"/>
                </a:solidFill>
              </a:rPr>
              <a:t>never overestimates</a:t>
            </a:r>
            <a:r>
              <a:rPr lang="en-US" sz="2800" smtClean="0"/>
              <a:t> the cost to reach the goal, i.e., it is </a:t>
            </a:r>
            <a:r>
              <a:rPr lang="en-US" sz="2800" smtClean="0">
                <a:solidFill>
                  <a:srgbClr val="FF0000"/>
                </a:solidFill>
              </a:rPr>
              <a:t>optimistic</a:t>
            </a:r>
            <a:endParaRPr lang="en-US" sz="2800" smtClean="0"/>
          </a:p>
          <a:p>
            <a:r>
              <a:rPr lang="en-US" sz="2800" smtClean="0"/>
              <a:t>Example: </a:t>
            </a:r>
            <a:r>
              <a:rPr lang="en-US" sz="2800" i="1" smtClean="0"/>
              <a:t>h</a:t>
            </a:r>
            <a:r>
              <a:rPr lang="en-US" sz="2800" i="1" baseline="-25000" smtClean="0"/>
              <a:t>SLD</a:t>
            </a:r>
            <a:r>
              <a:rPr lang="en-US" sz="2800" i="1" smtClean="0"/>
              <a:t>(n) </a:t>
            </a:r>
            <a:r>
              <a:rPr lang="en-US" sz="2800" smtClean="0"/>
              <a:t>(never overestimates the actual road distance)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chemeClr val="accent2"/>
                </a:solidFill>
              </a:rPr>
              <a:t>Theorem</a:t>
            </a:r>
            <a:r>
              <a:rPr lang="en-US" sz="2800" smtClean="0"/>
              <a:t>: If </a:t>
            </a:r>
            <a:r>
              <a:rPr lang="en-US" sz="2800" i="1" smtClean="0"/>
              <a:t>h(n) </a:t>
            </a:r>
            <a:r>
              <a:rPr lang="en-US" sz="2800" smtClean="0"/>
              <a:t>is admissible, A</a:t>
            </a:r>
            <a:r>
              <a:rPr lang="en-US" sz="2800" baseline="30000" smtClean="0"/>
              <a:t>*</a:t>
            </a:r>
            <a:r>
              <a:rPr lang="en-US" sz="2800" smtClean="0"/>
              <a:t> using </a:t>
            </a:r>
            <a:r>
              <a:rPr lang="en-US" sz="2800" smtClean="0">
                <a:latin typeface="Courier New" pitchFamily="49" charset="0"/>
              </a:rPr>
              <a:t>TREE-SEARCH</a:t>
            </a:r>
            <a:r>
              <a:rPr lang="en-US" sz="2800" smtClean="0"/>
              <a:t> is optimal
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58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Admissibility</a:t>
            </a:r>
          </a:p>
        </p:txBody>
      </p:sp>
      <p:sp>
        <p:nvSpPr>
          <p:cNvPr id="40965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678363" cy="4910138"/>
          </a:xfrm>
        </p:spPr>
        <p:txBody>
          <a:bodyPr/>
          <a:lstStyle/>
          <a:p>
            <a:pPr eaLnBrk="1" hangingPunct="1"/>
            <a:r>
              <a:rPr lang="en-US" sz="2000" smtClean="0"/>
              <a:t>What must be true about h for A* to find optimal path?</a:t>
            </a:r>
          </a:p>
          <a:p>
            <a:pPr eaLnBrk="1" hangingPunct="1"/>
            <a:r>
              <a:rPr lang="en-US" sz="2000" smtClean="0"/>
              <a:t>A* finds optimal path if h is admissable; h is admissible when it never overestimates.</a:t>
            </a:r>
          </a:p>
          <a:p>
            <a:pPr eaLnBrk="1" hangingPunct="1"/>
            <a:r>
              <a:rPr lang="en-US" sz="2000" smtClean="0"/>
              <a:t>In this example, h is not admissible.</a:t>
            </a:r>
          </a:p>
          <a:p>
            <a:pPr eaLnBrk="1" hangingPunct="1"/>
            <a:r>
              <a:rPr lang="en-US" sz="2000" smtClean="0"/>
              <a:t>In route finding problems, straight-line distance to goal is admissible heuristic.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46700" y="1219200"/>
            <a:ext cx="3340100" cy="1447800"/>
          </a:xfrm>
        </p:spPr>
        <p:txBody>
          <a:bodyPr/>
          <a:lstStyle/>
          <a:p>
            <a:pPr eaLnBrk="1" hangingPunct="1">
              <a:buNone/>
            </a:pPr>
            <a:endParaRPr lang="id-ID" sz="2000" dirty="0" smtClean="0"/>
          </a:p>
        </p:txBody>
      </p:sp>
      <p:sp>
        <p:nvSpPr>
          <p:cNvPr id="40967" name="Rectangle 5"/>
          <p:cNvSpPr>
            <a:spLocks noGrp="1"/>
          </p:cNvSpPr>
          <p:nvPr>
            <p:ph sz="quarter" idx="3"/>
          </p:nvPr>
        </p:nvSpPr>
        <p:spPr>
          <a:xfrm>
            <a:off x="5346700" y="2736850"/>
            <a:ext cx="3340100" cy="33924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g(X)+h(X)=2+100=102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G(Y)+h(Y)=73+1=74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Optimal path is not found!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 smtClean="0"/>
              <a:t>Because we choose Y, rather than X which is in the optimal path.</a:t>
            </a:r>
          </a:p>
        </p:txBody>
      </p:sp>
      <p:sp>
        <p:nvSpPr>
          <p:cNvPr id="40968" name="Oval 6"/>
          <p:cNvSpPr>
            <a:spLocks noChangeArrowheads="1"/>
          </p:cNvSpPr>
          <p:nvPr/>
        </p:nvSpPr>
        <p:spPr bwMode="auto">
          <a:xfrm>
            <a:off x="6434138" y="1125538"/>
            <a:ext cx="65087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69" name="Oval 7"/>
          <p:cNvSpPr>
            <a:spLocks noChangeArrowheads="1"/>
          </p:cNvSpPr>
          <p:nvPr/>
        </p:nvSpPr>
        <p:spPr bwMode="auto">
          <a:xfrm>
            <a:off x="6100763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0" name="Oval 8"/>
          <p:cNvSpPr>
            <a:spLocks noChangeArrowheads="1"/>
          </p:cNvSpPr>
          <p:nvPr/>
        </p:nvSpPr>
        <p:spPr bwMode="auto">
          <a:xfrm>
            <a:off x="6899275" y="14843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1" name="Oval 9"/>
          <p:cNvSpPr>
            <a:spLocks noChangeArrowheads="1"/>
          </p:cNvSpPr>
          <p:nvPr/>
        </p:nvSpPr>
        <p:spPr bwMode="auto">
          <a:xfrm>
            <a:off x="7031038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2" name="Oval 10"/>
          <p:cNvSpPr>
            <a:spLocks noChangeArrowheads="1"/>
          </p:cNvSpPr>
          <p:nvPr/>
        </p:nvSpPr>
        <p:spPr bwMode="auto">
          <a:xfrm>
            <a:off x="5969000" y="1916113"/>
            <a:ext cx="66675" cy="71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3" name="Oval 11"/>
          <p:cNvSpPr>
            <a:spLocks noChangeArrowheads="1"/>
          </p:cNvSpPr>
          <p:nvPr/>
        </p:nvSpPr>
        <p:spPr bwMode="auto">
          <a:xfrm>
            <a:off x="5900738" y="1844675"/>
            <a:ext cx="200025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4" name="Oval 12"/>
          <p:cNvSpPr>
            <a:spLocks noChangeArrowheads="1"/>
          </p:cNvSpPr>
          <p:nvPr/>
        </p:nvSpPr>
        <p:spPr bwMode="auto">
          <a:xfrm>
            <a:off x="6965950" y="1844675"/>
            <a:ext cx="198438" cy="2159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5900738" y="1268413"/>
            <a:ext cx="2682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x</a:t>
            </a:r>
          </a:p>
        </p:txBody>
      </p:sp>
      <p:sp>
        <p:nvSpPr>
          <p:cNvPr id="40976" name="Text Box 14"/>
          <p:cNvSpPr txBox="1">
            <a:spLocks noChangeArrowheads="1"/>
          </p:cNvSpPr>
          <p:nvPr/>
        </p:nvSpPr>
        <p:spPr bwMode="auto">
          <a:xfrm>
            <a:off x="5767388" y="1700213"/>
            <a:ext cx="2667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77" name="Text Box 15"/>
          <p:cNvSpPr txBox="1">
            <a:spLocks noChangeArrowheads="1"/>
          </p:cNvSpPr>
          <p:nvPr/>
        </p:nvSpPr>
        <p:spPr bwMode="auto">
          <a:xfrm>
            <a:off x="6100763" y="11969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2</a:t>
            </a:r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6632575" y="1196975"/>
            <a:ext cx="465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73</a:t>
            </a:r>
          </a:p>
        </p:txBody>
      </p:sp>
      <p:sp>
        <p:nvSpPr>
          <p:cNvPr id="40979" name="Text Box 17"/>
          <p:cNvSpPr txBox="1">
            <a:spLocks noChangeArrowheads="1"/>
          </p:cNvSpPr>
          <p:nvPr/>
        </p:nvSpPr>
        <p:spPr bwMode="auto">
          <a:xfrm>
            <a:off x="6965950" y="1628775"/>
            <a:ext cx="266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1</a:t>
            </a:r>
          </a:p>
        </p:txBody>
      </p:sp>
      <p:sp>
        <p:nvSpPr>
          <p:cNvPr id="40980" name="Text Box 18"/>
          <p:cNvSpPr txBox="1">
            <a:spLocks noChangeArrowheads="1"/>
          </p:cNvSpPr>
          <p:nvPr/>
        </p:nvSpPr>
        <p:spPr bwMode="auto">
          <a:xfrm>
            <a:off x="6965950" y="1268413"/>
            <a:ext cx="266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Tahoma" pitchFamily="34" charset="0"/>
              </a:rPr>
              <a:t>y</a:t>
            </a:r>
          </a:p>
        </p:txBody>
      </p:sp>
      <p:sp>
        <p:nvSpPr>
          <p:cNvPr id="40981" name="Line 19"/>
          <p:cNvSpPr>
            <a:spLocks noChangeShapeType="1"/>
          </p:cNvSpPr>
          <p:nvPr/>
        </p:nvSpPr>
        <p:spPr bwMode="auto">
          <a:xfrm flipH="1">
            <a:off x="6169025" y="1196975"/>
            <a:ext cx="2651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0"/>
          <p:cNvSpPr>
            <a:spLocks noChangeShapeType="1"/>
          </p:cNvSpPr>
          <p:nvPr/>
        </p:nvSpPr>
        <p:spPr bwMode="auto">
          <a:xfrm>
            <a:off x="6434138" y="1125538"/>
            <a:ext cx="4651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>
            <a:off x="6965950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2"/>
          <p:cNvSpPr>
            <a:spLocks noChangeShapeType="1"/>
          </p:cNvSpPr>
          <p:nvPr/>
        </p:nvSpPr>
        <p:spPr bwMode="auto">
          <a:xfrm flipH="1">
            <a:off x="6035675" y="1557338"/>
            <a:ext cx="650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Text Box 23"/>
          <p:cNvSpPr txBox="1">
            <a:spLocks noChangeArrowheads="1"/>
          </p:cNvSpPr>
          <p:nvPr/>
        </p:nvSpPr>
        <p:spPr bwMode="auto">
          <a:xfrm>
            <a:off x="5502275" y="1844675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6" name="Text Box 24"/>
          <p:cNvSpPr txBox="1">
            <a:spLocks noChangeArrowheads="1"/>
          </p:cNvSpPr>
          <p:nvPr/>
        </p:nvSpPr>
        <p:spPr bwMode="auto">
          <a:xfrm>
            <a:off x="7231063" y="1844675"/>
            <a:ext cx="5318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h=0</a:t>
            </a:r>
          </a:p>
        </p:txBody>
      </p:sp>
      <p:sp>
        <p:nvSpPr>
          <p:cNvPr id="40987" name="Text Box 25"/>
          <p:cNvSpPr txBox="1">
            <a:spLocks noChangeArrowheads="1"/>
          </p:cNvSpPr>
          <p:nvPr/>
        </p:nvSpPr>
        <p:spPr bwMode="auto">
          <a:xfrm>
            <a:off x="5635625" y="1484313"/>
            <a:ext cx="5984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h=100</a:t>
            </a:r>
          </a:p>
        </p:txBody>
      </p:sp>
      <p:sp>
        <p:nvSpPr>
          <p:cNvPr id="40988" name="Text Box 26"/>
          <p:cNvSpPr txBox="1">
            <a:spLocks noChangeArrowheads="1"/>
          </p:cNvSpPr>
          <p:nvPr/>
        </p:nvSpPr>
        <p:spPr bwMode="auto">
          <a:xfrm>
            <a:off x="6965950" y="1484313"/>
            <a:ext cx="466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h=1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CA275-3FC5-4B3F-8C72-EFAE3C7AD4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1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/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CC877-1ECA-45F3-B580-6537F28EDB3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, </a:t>
            </a:r>
            <a:r>
              <a:rPr lang="en-US" sz="2800" dirty="0" err="1"/>
              <a:t>adakalanya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lain. </a:t>
            </a:r>
            <a:r>
              <a:rPr lang="en-US" sz="2800" dirty="0" err="1"/>
              <a:t>Seringkali</a:t>
            </a:r>
            <a:r>
              <a:rPr lang="en-US" sz="2800" dirty="0"/>
              <a:t> proses </a:t>
            </a:r>
            <a:r>
              <a:rPr lang="en-US" sz="2800" dirty="0" err="1"/>
              <a:t>perpindahan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mengutamakan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minimal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poin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. </a:t>
            </a:r>
            <a:r>
              <a:rPr lang="en-US" sz="2800" dirty="0" err="1"/>
              <a:t>Gambar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dilewati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i="1" dirty="0"/>
              <a:t>video game</a:t>
            </a:r>
            <a:r>
              <a:rPr lang="en-US" sz="2800" dirty="0"/>
              <a:t>.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berpindah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A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F.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heuristik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b="1" dirty="0" err="1"/>
              <a:t>banyaknya</a:t>
            </a:r>
            <a:r>
              <a:rPr lang="en-US" sz="2800" b="1" dirty="0"/>
              <a:t> </a:t>
            </a:r>
            <a:r>
              <a:rPr lang="en-US" sz="2800" b="1" dirty="0" err="1"/>
              <a:t>busur</a:t>
            </a:r>
            <a:r>
              <a:rPr lang="en-US" sz="2800" b="1" dirty="0"/>
              <a:t> minimal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IF2211/NUM/29Mar2016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351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UAS </a:t>
            </a:r>
            <a:r>
              <a:rPr lang="en-US" dirty="0" err="1" smtClean="0"/>
              <a:t>Sem</a:t>
            </a:r>
            <a:r>
              <a:rPr lang="en-US" dirty="0" smtClean="0"/>
              <a:t> 2 2014/2015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ED13-5E5D-4A07-B9D0-91537DAA85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8936" cy="4937760"/>
          </a:xfrm>
        </p:spPr>
        <p:txBody>
          <a:bodyPr/>
          <a:lstStyle/>
          <a:p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UCS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Greedy Best First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400" dirty="0" smtClean="0"/>
              <a:t>A Star</a:t>
            </a:r>
          </a:p>
          <a:p>
            <a:pPr marL="0" indent="0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tuliskan</a:t>
            </a:r>
            <a:r>
              <a:rPr lang="en-US" sz="2400" dirty="0" smtClean="0"/>
              <a:t>:</a:t>
            </a:r>
          </a:p>
          <a:p>
            <a:pPr>
              <a:buFontTx/>
              <a:buChar char="-"/>
            </a:pPr>
            <a:r>
              <a:rPr lang="en-US" sz="2400" dirty="0" smtClean="0"/>
              <a:t>Formula</a:t>
            </a:r>
          </a:p>
          <a:p>
            <a:pPr>
              <a:buFontTx/>
              <a:buChar char="-"/>
            </a:pPr>
            <a:r>
              <a:rPr lang="en-US" sz="2400" dirty="0" err="1" smtClean="0"/>
              <a:t>Iterasi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ekspan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nilai</a:t>
            </a:r>
            <a:r>
              <a:rPr lang="en-US" sz="2000" dirty="0" smtClean="0"/>
              <a:t> f(n)</a:t>
            </a:r>
          </a:p>
          <a:p>
            <a:pPr marL="0" indent="0">
              <a:buNone/>
            </a:pPr>
            <a:r>
              <a:rPr lang="en-US" sz="2400" dirty="0" err="1" smtClean="0"/>
              <a:t>Urut</a:t>
            </a:r>
            <a:r>
              <a:rPr lang="en-US" sz="2400" dirty="0" smtClean="0"/>
              <a:t> </a:t>
            </a:r>
            <a:r>
              <a:rPr lang="en-US" sz="2400" dirty="0" err="1" smtClean="0"/>
              <a:t>abjad</a:t>
            </a:r>
            <a:r>
              <a:rPr lang="en-US" sz="2400" dirty="0" smtClean="0"/>
              <a:t>,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ekspan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mengulang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sirkuit</a:t>
            </a:r>
            <a:r>
              <a:rPr lang="en-US" sz="2400" dirty="0" smtClean="0"/>
              <a:t>,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0833" t="41667" r="41667" b="16667"/>
          <a:stretch>
            <a:fillRect/>
          </a:stretch>
        </p:blipFill>
        <p:spPr bwMode="auto">
          <a:xfrm>
            <a:off x="5652120" y="1200390"/>
            <a:ext cx="3272135" cy="258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930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err="1" smtClean="0">
                <a:solidFill>
                  <a:schemeClr val="tx1"/>
                </a:solidFill>
              </a:rPr>
              <a:t>Selamat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890C4-3A5E-4196-9503-2FD26308984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Tahoma" panose="020B0604030504040204" pitchFamily="34" charset="0"/>
              </a:rPr>
              <a:t>Source: Russell’s book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S: set of cities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i.s: A (Arad)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g.s: B (Bucharest)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Goal test: s = B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Path cost: time ~ distance </a:t>
            </a:r>
          </a:p>
        </p:txBody>
      </p:sp>
      <p:grpSp>
        <p:nvGrpSpPr>
          <p:cNvPr id="16390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16391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6426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6427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16428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16429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16430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16431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6432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6433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16434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16435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6436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16437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38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16439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16440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16441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16442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16443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16444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16445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16446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16447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48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16449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</p:grpSp>
        <p:sp>
          <p:nvSpPr>
            <p:cNvPr id="16392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sz="1400">
                  <a:latin typeface="Arial" panose="020B0604020202020204" pitchFamily="34" charset="0"/>
                </a:rPr>
                <a:t>8</a:t>
              </a:r>
              <a:r>
                <a:rPr lang="en-US" sz="14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2857500"/>
            <a:ext cx="8229600" cy="914400"/>
          </a:xfrm>
        </p:spPr>
        <p:txBody>
          <a:bodyPr/>
          <a:lstStyle/>
          <a:p>
            <a:r>
              <a:rPr lang="en-US" smtClean="0"/>
              <a:t>Uninformed Search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D833AC-83B0-4E41-BE76-D0DBBBA06528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D06CA-9242-4734-9374-5A5B15F2C731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Breadth-First Search (BFS)</a:t>
            </a:r>
          </a:p>
        </p:txBody>
      </p:sp>
      <p:sp>
        <p:nvSpPr>
          <p:cNvPr id="18436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8494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495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queue (FIFO)</a:t>
            </a:r>
          </a:p>
        </p:txBody>
      </p:sp>
      <p:pic>
        <p:nvPicPr>
          <p:cNvPr id="1849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00750" y="3214688"/>
          <a:ext cx="3286125" cy="345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27"/>
                <a:gridCol w="1898198"/>
              </a:tblGrid>
              <a:tr h="4046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  <a:tr h="304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608E7-F1D5-4AD7-BA3B-763BC76A4290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pPr eaLnBrk="1" hangingPunct="1"/>
            <a:r>
              <a:rPr lang="en-US" smtClean="0"/>
              <a:t>Depth-First Search (DFS)</a:t>
            </a:r>
          </a:p>
        </p:txBody>
      </p:sp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Z  O  S  F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9518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519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Treat agenda as a stack (LIFO)</a:t>
            </a:r>
          </a:p>
        </p:txBody>
      </p:sp>
      <p:pic>
        <p:nvPicPr>
          <p:cNvPr id="19520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375" cy="223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12"/>
                <a:gridCol w="1612463"/>
              </a:tblGrid>
              <a:tr h="40464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  <a:tr h="304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B3CD0-1602-4673-BBB0-CA4D93C2AF62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20484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Depth=0: A: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Depth=1: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Z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cutoff,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</a:rPr>
              <a:t>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Depth=2: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AT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AT</a:t>
            </a:r>
            <a:r>
              <a:rPr lang="en-US" sz="2000">
                <a:latin typeface="Arial" panose="020B0604020202020204" pitchFamily="34" charset="0"/>
              </a:rPr>
              <a:t> : cutoff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panose="020B0604020202020204" pitchFamily="34" charset="0"/>
              </a:rPr>
              <a:t>Depth=3: A 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>
                <a:latin typeface="Arial" panose="020B0604020202020204" pitchFamily="34" charset="0"/>
              </a:rPr>
              <a:t>: cutoff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00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endParaRPr 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Stop: B=goal, path: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S  F  B, path-cost = 450</a:t>
            </a:r>
          </a:p>
        </p:txBody>
      </p:sp>
      <p:grpSp>
        <p:nvGrpSpPr>
          <p:cNvPr id="20485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20486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0487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20488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5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6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7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8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9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0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1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0518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0519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0520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0521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0522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0523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0524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0525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0526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0527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0528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0529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0530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0531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32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0533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0534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0535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0536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0537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0538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0539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0540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0541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42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0543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20544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d-ID" sz="1400">
                    <a:latin typeface="Arial" panose="020B0604020202020204" pitchFamily="34" charset="0"/>
                  </a:rPr>
                  <a:t>8</a:t>
                </a:r>
                <a:r>
                  <a:rPr lang="en-US" sz="14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F8913B-ABCF-418F-97C4-3F6464194303}" type="slidenum">
              <a:rPr 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829425" cy="990600"/>
          </a:xfrm>
        </p:spPr>
        <p:txBody>
          <a:bodyPr/>
          <a:lstStyle/>
          <a:p>
            <a:pPr eaLnBrk="1" hangingPunct="1"/>
            <a:r>
              <a:rPr lang="en-US" smtClean="0"/>
              <a:t>Uniform Cost Search (UCS)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400675" cy="995363"/>
          </a:xfrm>
        </p:spPr>
        <p:txBody>
          <a:bodyPr/>
          <a:lstStyle/>
          <a:p>
            <a:pPr eaLnBrk="1" hangingPunct="1"/>
            <a:r>
              <a:rPr lang="en-US" sz="2000" smtClean="0"/>
              <a:t>BFS &amp; IDS find path with fewest steps</a:t>
            </a:r>
          </a:p>
          <a:p>
            <a:pPr eaLnBrk="1" hangingPunct="1"/>
            <a:r>
              <a:rPr lang="en-US" sz="2000" smtClean="0"/>
              <a:t>If steps ≠ cost, this is not relevant (to optimal solution)</a:t>
            </a:r>
          </a:p>
          <a:p>
            <a:pPr eaLnBrk="1" hangingPunct="1"/>
            <a:r>
              <a:rPr lang="en-US" sz="2000" smtClean="0"/>
              <a:t>How can we find the shortest path (measured by sum of distances along path)?</a:t>
            </a:r>
          </a:p>
        </p:txBody>
      </p:sp>
      <p:grpSp>
        <p:nvGrpSpPr>
          <p:cNvPr id="21509" name="Group 63"/>
          <p:cNvGrpSpPr>
            <a:grpSpLocks/>
          </p:cNvGrpSpPr>
          <p:nvPr/>
        </p:nvGrpSpPr>
        <p:grpSpPr bwMode="auto">
          <a:xfrm>
            <a:off x="0" y="3071813"/>
            <a:ext cx="5429250" cy="2433637"/>
            <a:chOff x="571500" y="1125538"/>
            <a:chExt cx="7312025" cy="3276487"/>
          </a:xfrm>
        </p:grpSpPr>
        <p:sp>
          <p:nvSpPr>
            <p:cNvPr id="21564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7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2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1565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9025"/>
              <a:chOff x="571500" y="1336675"/>
              <a:chExt cx="7312025" cy="3259025"/>
            </a:xfrm>
          </p:grpSpPr>
          <p:sp>
            <p:nvSpPr>
              <p:cNvPr id="21566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7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8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69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0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1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2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3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4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5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6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7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8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1579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8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9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0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3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4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5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5999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1596" name="Text Box 35"/>
              <p:cNvSpPr txBox="1">
                <a:spLocks noChangeArrowheads="1"/>
              </p:cNvSpPr>
              <p:nvPr/>
            </p:nvSpPr>
            <p:spPr bwMode="auto">
              <a:xfrm>
                <a:off x="895349" y="3308349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1597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1598" name="Text Box 37"/>
              <p:cNvSpPr txBox="1">
                <a:spLocks noChangeArrowheads="1"/>
              </p:cNvSpPr>
              <p:nvPr/>
            </p:nvSpPr>
            <p:spPr bwMode="auto">
              <a:xfrm>
                <a:off x="4286249" y="1357313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1599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1600" name="Text Box 40"/>
              <p:cNvSpPr txBox="1">
                <a:spLocks noChangeArrowheads="1"/>
              </p:cNvSpPr>
              <p:nvPr/>
            </p:nvSpPr>
            <p:spPr bwMode="auto">
              <a:xfrm>
                <a:off x="5145089" y="2571750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1601" name="Text Box 41"/>
              <p:cNvSpPr txBox="1">
                <a:spLocks noChangeArrowheads="1"/>
              </p:cNvSpPr>
              <p:nvPr/>
            </p:nvSpPr>
            <p:spPr bwMode="auto">
              <a:xfrm>
                <a:off x="6315074" y="2744787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1602" name="Text Box 42"/>
              <p:cNvSpPr txBox="1">
                <a:spLocks noChangeArrowheads="1"/>
              </p:cNvSpPr>
              <p:nvPr/>
            </p:nvSpPr>
            <p:spPr bwMode="auto">
              <a:xfrm>
                <a:off x="5602287" y="13366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1603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1604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1605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2"/>
                <a:ext cx="427038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1606" name="Text Box 46"/>
              <p:cNvSpPr txBox="1">
                <a:spLocks noChangeArrowheads="1"/>
              </p:cNvSpPr>
              <p:nvPr/>
            </p:nvSpPr>
            <p:spPr bwMode="auto">
              <a:xfrm>
                <a:off x="3749676" y="3800475"/>
                <a:ext cx="425450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1607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4" cy="37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2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1608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2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1609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10" name="Text Box 50"/>
              <p:cNvSpPr txBox="1">
                <a:spLocks noChangeArrowheads="1"/>
              </p:cNvSpPr>
              <p:nvPr/>
            </p:nvSpPr>
            <p:spPr bwMode="auto">
              <a:xfrm>
                <a:off x="2179639" y="13366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1611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1612" name="Text Box 52"/>
              <p:cNvSpPr txBox="1">
                <a:spLocks noChangeArrowheads="1"/>
              </p:cNvSpPr>
              <p:nvPr/>
            </p:nvSpPr>
            <p:spPr bwMode="auto">
              <a:xfrm>
                <a:off x="4818064" y="1477963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1613" name="Text Box 53"/>
              <p:cNvSpPr txBox="1">
                <a:spLocks noChangeArrowheads="1"/>
              </p:cNvSpPr>
              <p:nvPr/>
            </p:nvSpPr>
            <p:spPr bwMode="auto">
              <a:xfrm>
                <a:off x="5602287" y="2744788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1614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7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1615" name="Text Box 55"/>
              <p:cNvSpPr txBox="1">
                <a:spLocks noChangeArrowheads="1"/>
              </p:cNvSpPr>
              <p:nvPr/>
            </p:nvSpPr>
            <p:spPr bwMode="auto">
              <a:xfrm>
                <a:off x="4960937" y="3800475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1616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1617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1618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1619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1620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2"/>
                <a:ext cx="676275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1621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5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1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123" name="Text Box 63"/>
              <p:cNvSpPr txBox="1">
                <a:spLocks noChangeArrowheads="1"/>
              </p:cNvSpPr>
              <p:nvPr/>
            </p:nvSpPr>
            <p:spPr bwMode="auto">
              <a:xfrm>
                <a:off x="4428486" y="2419924"/>
                <a:ext cx="459675" cy="352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id-ID" sz="1050" dirty="0">
                    <a:latin typeface="Arial" charset="0"/>
                  </a:rPr>
                  <a:t>8</a:t>
                </a:r>
                <a:r>
                  <a:rPr lang="en-US" sz="1050" dirty="0">
                    <a:latin typeface="Arial" charset="0"/>
                  </a:rPr>
                  <a:t>0</a:t>
                </a:r>
              </a:p>
            </p:txBody>
          </p:sp>
        </p:grpSp>
      </p:grpSp>
      <p:graphicFrame>
        <p:nvGraphicFramePr>
          <p:cNvPr id="125" name="Content Placeholder 9"/>
          <p:cNvGraphicFramePr>
            <a:graphicFrameLocks/>
          </p:cNvGraphicFramePr>
          <p:nvPr/>
        </p:nvGraphicFramePr>
        <p:xfrm>
          <a:off x="5786438" y="71438"/>
          <a:ext cx="3357562" cy="698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4"/>
                <a:gridCol w="2357428"/>
              </a:tblGrid>
              <a:tr h="304789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-75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-118,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-140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-75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AZ-146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AT-229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A-140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AZ-146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 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</a:t>
                      </a:r>
                      <a:r>
                        <a:rPr lang="id-ID" sz="1400" baseline="-25000" dirty="0" smtClean="0">
                          <a:sym typeface="Symbol" pitchFamily="18" charset="2"/>
                        </a:rPr>
                        <a:t>2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AT-229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AT-229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AS-239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-366</a:t>
                      </a:r>
                    </a:p>
                  </a:txBody>
                  <a:tcPr marT="45716" marB="45716"/>
                </a:tc>
              </a:tr>
              <a:tr h="542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AS-239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/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AS-291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ATL-299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P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-317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-340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TLM-364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842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-366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,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lang="id-ID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RP-455,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ASF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-450</a:t>
                      </a:r>
                      <a:endParaRPr lang="id-ID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id-ID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RP-418</a:t>
                      </a:r>
                      <a:endParaRPr lang="id-ID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1563" name="Text Box 62"/>
          <p:cNvSpPr txBox="1">
            <a:spLocks noChangeArrowheads="1"/>
          </p:cNvSpPr>
          <p:nvPr/>
        </p:nvSpPr>
        <p:spPr bwMode="auto">
          <a:xfrm>
            <a:off x="428625" y="557212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Symbol" panose="05050102010706020507" pitchFamily="18" charset="2"/>
              </a:rPr>
              <a:t>ath: A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  B </a:t>
            </a:r>
            <a:endParaRPr lang="id-ID" sz="2000" b="1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>
                <a:latin typeface="Arial" panose="020B0604020202020204" pitchFamily="34" charset="0"/>
                <a:sym typeface="Wingdings" panose="05000000000000000000" pitchFamily="2" charset="2"/>
              </a:rPr>
              <a:t>ath-cost = </a:t>
            </a:r>
            <a:r>
              <a:rPr lang="id-ID" sz="2000" b="1">
                <a:latin typeface="Arial" panose="020B0604020202020204" pitchFamily="34" charset="0"/>
                <a:sym typeface="Wingdings" panose="05000000000000000000" pitchFamily="2" charset="2"/>
              </a:rPr>
              <a:t>418</a:t>
            </a:r>
            <a:endParaRPr lang="en-US" sz="2000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IF2211/NUM/29Mar2016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3904</TotalTime>
  <Words>1496</Words>
  <Application>Microsoft Office PowerPoint</Application>
  <PresentationFormat>On-screen Show (4:3)</PresentationFormat>
  <Paragraphs>416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Route/Path Planning</vt:lpstr>
      <vt:lpstr>Referensi</vt:lpstr>
      <vt:lpstr>Route Planning</vt:lpstr>
      <vt:lpstr>Search</vt:lpstr>
      <vt:lpstr>Uninformed Search</vt:lpstr>
      <vt:lpstr>Breadth-First Search (BFS)</vt:lpstr>
      <vt:lpstr>Depth-First Search (DFS)</vt:lpstr>
      <vt:lpstr>IDS</vt:lpstr>
      <vt:lpstr>Uniform Cost Search (UCS)</vt:lpstr>
      <vt:lpstr>Informed Search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Problems with Greedy Best First Search</vt:lpstr>
      <vt:lpstr>Heuristic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Special</vt:lpstr>
      <vt:lpstr>Properties of A*</vt:lpstr>
      <vt:lpstr>Branch-and-Bound vs A*</vt:lpstr>
      <vt:lpstr>Admissible heuristics</vt:lpstr>
      <vt:lpstr>Admissibility</vt:lpstr>
      <vt:lpstr>Contoh Soal UAS Sem 2 2014/2015</vt:lpstr>
      <vt:lpstr>Contoh Soal UAS Sem 2 2014/2015 (2)</vt:lpstr>
      <vt:lpstr>Selamat Belajar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and Search</dc:title>
  <dc:creator>Nur Ulfa Maulidevi</dc:creator>
  <cp:lastModifiedBy>Dell</cp:lastModifiedBy>
  <cp:revision>99</cp:revision>
  <dcterms:created xsi:type="dcterms:W3CDTF">2009-01-30T10:53:24Z</dcterms:created>
  <dcterms:modified xsi:type="dcterms:W3CDTF">2016-03-29T06:06:54Z</dcterms:modified>
</cp:coreProperties>
</file>